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0" r:id="rId1"/>
  </p:sldMasterIdLst>
  <p:handoutMasterIdLst>
    <p:handoutMasterId r:id="rId27"/>
  </p:handoutMasterIdLst>
  <p:sldIdLst>
    <p:sldId id="257" r:id="rId2"/>
    <p:sldId id="272" r:id="rId3"/>
    <p:sldId id="300" r:id="rId4"/>
    <p:sldId id="279" r:id="rId5"/>
    <p:sldId id="283" r:id="rId6"/>
    <p:sldId id="262" r:id="rId7"/>
    <p:sldId id="281" r:id="rId8"/>
    <p:sldId id="280" r:id="rId9"/>
    <p:sldId id="271" r:id="rId10"/>
    <p:sldId id="278" r:id="rId11"/>
    <p:sldId id="282" r:id="rId12"/>
    <p:sldId id="267" r:id="rId13"/>
    <p:sldId id="284" r:id="rId14"/>
    <p:sldId id="285" r:id="rId15"/>
    <p:sldId id="286" r:id="rId16"/>
    <p:sldId id="287" r:id="rId17"/>
    <p:sldId id="290" r:id="rId18"/>
    <p:sldId id="289" r:id="rId19"/>
    <p:sldId id="288" r:id="rId20"/>
    <p:sldId id="295" r:id="rId21"/>
    <p:sldId id="296" r:id="rId22"/>
    <p:sldId id="297" r:id="rId23"/>
    <p:sldId id="298" r:id="rId24"/>
    <p:sldId id="299" r:id="rId25"/>
    <p:sldId id="277"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94622" autoAdjust="0"/>
  </p:normalViewPr>
  <p:slideViewPr>
    <p:cSldViewPr snapToGrid="0" snapToObjects="1">
      <p:cViewPr varScale="1">
        <p:scale>
          <a:sx n="101" d="100"/>
          <a:sy n="101" d="100"/>
        </p:scale>
        <p:origin x="-10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13C3049-30E5-452B-9CE5-1BFC24873FA9}" type="datetimeFigureOut">
              <a:rPr lang="en-US" smtClean="0"/>
              <a:t>10/23/17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885EE21-2A04-4B82-BEBF-15B1927A9166}" type="slidenum">
              <a:rPr lang="en-US" smtClean="0"/>
              <a:t>‹#›</a:t>
            </a:fld>
            <a:endParaRPr lang="en-US"/>
          </a:p>
        </p:txBody>
      </p:sp>
    </p:spTree>
    <p:extLst>
      <p:ext uri="{BB962C8B-B14F-4D97-AF65-F5344CB8AC3E}">
        <p14:creationId xmlns:p14="http://schemas.microsoft.com/office/powerpoint/2010/main" val="1367525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3048"/>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1">
              <a:lumMod val="90000"/>
              <a:lumOff val="10000"/>
            </a:schemeClr>
          </a:solidFill>
          <a:ln w="9525" cap="flat" cmpd="sng" algn="ctr">
            <a:solidFill>
              <a:schemeClr val="accent1">
                <a:lumMod val="90000"/>
                <a:lumOff val="1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hasCustomPrompt="1"/>
          </p:nvPr>
        </p:nvSpPr>
        <p:spPr>
          <a:xfrm>
            <a:off x="449540" y="2095755"/>
            <a:ext cx="8336378" cy="4092135"/>
          </a:xfrm>
        </p:spPr>
        <p:txBody>
          <a:bodyPr/>
          <a:lstStyle>
            <a:lvl1pPr marL="0" indent="0" algn="ctr" eaLnBrk="1" latinLnBrk="0" hangingPunct="1">
              <a:buNone/>
              <a:defRPr sz="1600" b="1" cap="all" spc="250" baseline="0">
                <a:solidFill>
                  <a:schemeClr val="tx2"/>
                </a:solidFill>
              </a:defRPr>
            </a:lvl1pPr>
            <a:lvl2pPr marL="457200" indent="0" algn="ctr" eaLnBrk="1" latinLnBrk="0" hangingPunct="1">
              <a:buNone/>
              <a:defRPr/>
            </a:lvl2pPr>
            <a:lvl3pPr marL="914400" indent="0" algn="ctr" eaLnBrk="1" latinLnBrk="0" hangingPunct="1">
              <a:buNone/>
              <a:defRPr/>
            </a:lvl3pPr>
            <a:lvl4pPr marL="1371600" indent="0" algn="ctr" eaLnBrk="1" latinLnBrk="0" hangingPunct="1">
              <a:buNone/>
              <a:defRPr/>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a:t>
            </a:r>
            <a:endParaRPr kumimoji="0" lang="en-US" dirty="0"/>
          </a:p>
        </p:txBody>
      </p:sp>
      <p:sp>
        <p:nvSpPr>
          <p:cNvPr id="7" name="Straight Connector 6"/>
          <p:cNvSpPr>
            <a:spLocks noChangeShapeType="1"/>
          </p:cNvSpPr>
          <p:nvPr/>
        </p:nvSpPr>
        <p:spPr bwMode="auto">
          <a:xfrm>
            <a:off x="146304" y="1923118"/>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Title 7"/>
          <p:cNvSpPr>
            <a:spLocks noGrp="1"/>
          </p:cNvSpPr>
          <p:nvPr>
            <p:ph type="ctrTitle"/>
          </p:nvPr>
        </p:nvSpPr>
        <p:spPr>
          <a:xfrm>
            <a:off x="449540" y="587755"/>
            <a:ext cx="6630477" cy="1125360"/>
          </a:xfrm>
        </p:spPr>
        <p:txBody>
          <a:bodyPr anchor="b"/>
          <a:lstStyle>
            <a:lvl1pPr>
              <a:defRPr sz="4200">
                <a:solidFill>
                  <a:schemeClr val="accent1"/>
                </a:solidFill>
              </a:defRPr>
            </a:lvl1pPr>
          </a:lstStyle>
          <a:p>
            <a:r>
              <a:rPr kumimoji="0" lang="en-US" smtClean="0"/>
              <a:t>Click to edit Master title style</a:t>
            </a:r>
            <a:endParaRPr kumimoji="0" lang="en-US" dirty="0"/>
          </a:p>
        </p:txBody>
      </p:sp>
      <p:pic>
        <p:nvPicPr>
          <p:cNvPr id="20" name="Picture 19"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6277" y="355463"/>
            <a:ext cx="1606845" cy="1567655"/>
          </a:xfrm>
          <a:prstGeom prst="rect">
            <a:avLst/>
          </a:prstGeom>
        </p:spPr>
      </p:pic>
      <p:pic>
        <p:nvPicPr>
          <p:cNvPr id="13" name="Picture 12" descr="imag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6277" y="355463"/>
            <a:ext cx="1606845" cy="15676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969737" y="3020365"/>
            <a:ext cx="7524976" cy="3078917"/>
          </a:xfrm>
        </p:spPr>
        <p:txBody>
          <a:bodyPr anchor="t"/>
          <a:lstStyle>
            <a:lvl1pPr marL="0" indent="0" algn="ctr" eaLnBrk="1" latinLnBrk="0" hangingPunct="1">
              <a:buNone/>
              <a:defRPr sz="1600" b="1" cap="all" spc="250" baseline="0">
                <a:solidFill>
                  <a:schemeClr val="tx2"/>
                </a:solidFill>
                <a:latin typeface="+mn-lt"/>
              </a:defRPr>
            </a:lvl1pPr>
            <a:lvl2pPr eaLnBrk="1" latinLnBrk="0" hangingPunct="1">
              <a:buNone/>
              <a:defRPr sz="1800">
                <a:solidFill>
                  <a:schemeClr val="tx1">
                    <a:tint val="75000"/>
                  </a:schemeClr>
                </a:solidFill>
              </a:defRPr>
            </a:lvl2pPr>
            <a:lvl3pPr eaLnBrk="1" latinLnBrk="0" hangingPunct="1">
              <a:buNone/>
              <a:defRPr sz="1600">
                <a:solidFill>
                  <a:schemeClr val="tx1">
                    <a:tint val="75000"/>
                  </a:schemeClr>
                </a:solidFill>
              </a:defRPr>
            </a:lvl3pPr>
            <a:lvl4pPr eaLnBrk="1" latinLnBrk="0" hangingPunct="1">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a:t>
            </a:r>
            <a:endParaRPr kumimoji="0" lang="en-US" dirty="0" smtClean="0"/>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dirty="0"/>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751663BA-01FC-4367-B6F3-ABB2645D55F1}" type="datetime4">
              <a:rPr lang="en-US" smtClean="0"/>
              <a:pPr/>
              <a:t>October 23, 2017</a:t>
            </a:fld>
            <a:endParaRPr lang="en-US" dirty="0"/>
          </a:p>
        </p:txBody>
      </p:sp>
      <p:sp>
        <p:nvSpPr>
          <p:cNvPr id="8" name="Straight Connector 7"/>
          <p:cNvSpPr>
            <a:spLocks noChangeShapeType="1"/>
          </p:cNvSpPr>
          <p:nvPr/>
        </p:nvSpPr>
        <p:spPr bwMode="auto">
          <a:xfrm>
            <a:off x="152400" y="2302409"/>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title"/>
          </p:nvPr>
        </p:nvSpPr>
        <p:spPr>
          <a:xfrm>
            <a:off x="722313" y="186552"/>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dirty="0"/>
          </a:p>
        </p:txBody>
      </p:sp>
      <p:pic>
        <p:nvPicPr>
          <p:cNvPr id="7" name="Picture 6"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330" y="1832180"/>
            <a:ext cx="1163857" cy="1135471"/>
          </a:xfrm>
          <a:prstGeom prst="rect">
            <a:avLst/>
          </a:prstGeom>
        </p:spPr>
      </p:pic>
      <p:pic>
        <p:nvPicPr>
          <p:cNvPr id="20" name="Picture 19" descr="imag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4330" y="1832180"/>
            <a:ext cx="1163857" cy="113547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
        <p:nvSpPr>
          <p:cNvPr id="17" name="Rectangle 16"/>
          <p:cNvSpPr>
            <a:spLocks noChangeArrowheads="1"/>
          </p:cNvSpPr>
          <p:nvPr userDrawn="1"/>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B59AC6-5B16-F841-A66A-46129EF52F92}" type="datetimeFigureOut">
              <a:rPr lang="en-US" smtClean="0"/>
              <a:t>10/23/17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AD579B-3B69-8440-BEBB-0BDD715642A1}" type="slidenum">
              <a:rPr lang="en-US" smtClean="0"/>
              <a:t>‹#›</a:t>
            </a:fld>
            <a:endParaRPr lang="en-US"/>
          </a:p>
        </p:txBody>
      </p:sp>
    </p:spTree>
    <p:extLst>
      <p:ext uri="{BB962C8B-B14F-4D97-AF65-F5344CB8AC3E}">
        <p14:creationId xmlns:p14="http://schemas.microsoft.com/office/powerpoint/2010/main" val="2350333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1">
              <a:lumMod val="90000"/>
              <a:lumOff val="1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20" name="Picture 19" descr="imag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2460" y="908772"/>
            <a:ext cx="754340" cy="735942"/>
          </a:xfrm>
          <a:prstGeom prst="rect">
            <a:avLst/>
          </a:prstGeom>
        </p:spPr>
      </p:pic>
      <p:pic>
        <p:nvPicPr>
          <p:cNvPr id="14" name="Picture 13" descr="images.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122460" y="908772"/>
            <a:ext cx="754340" cy="735942"/>
          </a:xfrm>
          <a:prstGeom prst="rect">
            <a:avLst/>
          </a:prstGeom>
        </p:spPr>
      </p:pic>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29417" y="4439150"/>
            <a:ext cx="7524976" cy="1514650"/>
          </a:xfrm>
        </p:spPr>
        <p:txBody>
          <a:bodyPr>
            <a:normAutofit/>
          </a:bodyPr>
          <a:lstStyle/>
          <a:p>
            <a:r>
              <a:rPr lang="en-US" sz="2400" b="0" cap="none" spc="0" dirty="0" smtClean="0">
                <a:latin typeface="Cambria"/>
              </a:rPr>
              <a:t>Dr. Laura </a:t>
            </a:r>
            <a:r>
              <a:rPr lang="en-US" sz="2400" b="0" cap="none" spc="0" dirty="0" err="1" smtClean="0">
                <a:latin typeface="Cambria"/>
              </a:rPr>
              <a:t>Chesson</a:t>
            </a:r>
            <a:r>
              <a:rPr lang="en-US" sz="2400" b="0" cap="none" spc="0" dirty="0" smtClean="0">
                <a:latin typeface="Cambria"/>
              </a:rPr>
              <a:t> – Superintendent of Schools</a:t>
            </a:r>
          </a:p>
          <a:p>
            <a:r>
              <a:rPr lang="en-US" sz="2400" b="0" cap="none" spc="0" dirty="0">
                <a:latin typeface="Cambria"/>
              </a:rPr>
              <a:t>Michael Knight - Director of Business and Finance</a:t>
            </a:r>
          </a:p>
          <a:p>
            <a:r>
              <a:rPr lang="en-US" sz="2400" b="0" cap="none" spc="0" dirty="0" smtClean="0">
                <a:latin typeface="Cambria"/>
              </a:rPr>
              <a:t>October 25, 2017</a:t>
            </a:r>
            <a:endParaRPr lang="en-US" sz="2400" b="0" cap="none" spc="0" dirty="0">
              <a:latin typeface="Cambria"/>
            </a:endParaRPr>
          </a:p>
        </p:txBody>
      </p:sp>
      <p:sp>
        <p:nvSpPr>
          <p:cNvPr id="3" name="Title 2"/>
          <p:cNvSpPr>
            <a:spLocks noGrp="1"/>
          </p:cNvSpPr>
          <p:nvPr>
            <p:ph type="title"/>
          </p:nvPr>
        </p:nvSpPr>
        <p:spPr/>
        <p:txBody>
          <a:bodyPr/>
          <a:lstStyle/>
          <a:p>
            <a:r>
              <a:rPr lang="en-US" altLang="en-US" sz="4400" b="1" dirty="0" smtClean="0">
                <a:solidFill>
                  <a:schemeClr val="bg1"/>
                </a:solidFill>
                <a:ea typeface="ＭＳ Ｐゴシック" panose="020B0600070205080204" pitchFamily="34" charset="-128"/>
              </a:rPr>
              <a:t>Financial Impact of External Review </a:t>
            </a:r>
            <a:endParaRPr lang="en-US" dirty="0">
              <a:solidFill>
                <a:schemeClr val="bg1"/>
              </a:solidFill>
            </a:endParaRPr>
          </a:p>
        </p:txBody>
      </p:sp>
    </p:spTree>
    <p:extLst>
      <p:ext uri="{BB962C8B-B14F-4D97-AF65-F5344CB8AC3E}">
        <p14:creationId xmlns:p14="http://schemas.microsoft.com/office/powerpoint/2010/main" val="28767142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l"/>
            <a:r>
              <a:rPr lang="en-US" dirty="0" smtClean="0"/>
              <a:t>Transportation Option C</a:t>
            </a:r>
            <a:endParaRPr lang="en-US" dirty="0"/>
          </a:p>
        </p:txBody>
      </p:sp>
      <p:sp>
        <p:nvSpPr>
          <p:cNvPr id="5" name="Rectangle 4"/>
          <p:cNvSpPr/>
          <p:nvPr/>
        </p:nvSpPr>
        <p:spPr>
          <a:xfrm>
            <a:off x="211695" y="1995118"/>
            <a:ext cx="8679448" cy="4524315"/>
          </a:xfrm>
          <a:prstGeom prst="rect">
            <a:avLst/>
          </a:prstGeom>
        </p:spPr>
        <p:txBody>
          <a:bodyPr wrap="square">
            <a:spAutoFit/>
          </a:bodyPr>
          <a:lstStyle/>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endParaRPr lang="en-US" sz="2400" dirty="0" smtClean="0"/>
          </a:p>
          <a:p>
            <a:endParaRPr lang="en-US" sz="2400" dirty="0"/>
          </a:p>
          <a:p>
            <a:pPr marL="342900" indent="-342900">
              <a:buFont typeface="Arial"/>
              <a:buChar char="•"/>
            </a:pPr>
            <a:endParaRPr lang="en-US" sz="2400" dirty="0" smtClean="0"/>
          </a:p>
          <a:p>
            <a:pPr marL="342900" indent="-342900">
              <a:buFont typeface="Arial"/>
              <a:buChar char="•"/>
            </a:pPr>
            <a:endParaRPr lang="en-US" sz="2400" dirty="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
        <p:nvSpPr>
          <p:cNvPr id="2" name="TextBox 1"/>
          <p:cNvSpPr txBox="1"/>
          <p:nvPr/>
        </p:nvSpPr>
        <p:spPr>
          <a:xfrm>
            <a:off x="211695" y="1995118"/>
            <a:ext cx="8679447" cy="3754874"/>
          </a:xfrm>
          <a:prstGeom prst="rect">
            <a:avLst/>
          </a:prstGeom>
          <a:noFill/>
        </p:spPr>
        <p:txBody>
          <a:bodyPr wrap="square" rtlCol="0">
            <a:spAutoFit/>
          </a:bodyPr>
          <a:lstStyle/>
          <a:p>
            <a:pPr marL="285750" indent="-285750">
              <a:buFont typeface="Arial" panose="020B0604020202020204" pitchFamily="34" charset="0"/>
              <a:buChar char="•"/>
            </a:pPr>
            <a:r>
              <a:rPr lang="en-US" sz="2000" b="1" u="sng" dirty="0" smtClean="0"/>
              <a:t>Savings: $ 15,692</a:t>
            </a:r>
          </a:p>
          <a:p>
            <a:pPr marL="742950" lvl="1" indent="-285750">
              <a:buFont typeface="Arial" panose="020B0604020202020204" pitchFamily="34" charset="0"/>
              <a:buChar char="•"/>
            </a:pPr>
            <a:r>
              <a:rPr lang="en-US" sz="2000" dirty="0" smtClean="0"/>
              <a:t>If the district were to move the High School start time back it is possible that we would be able to switch to 2 bus runs a day. Assuming the same number of buses was used and ridership was higher on these buses this would save the district $52,309.00 ($15,692 after a 70% reimbursement is taken into account) based on this year’s contract pricing.</a:t>
            </a:r>
          </a:p>
          <a:p>
            <a:pPr marL="742950" lvl="1" indent="-285750">
              <a:buFont typeface="Arial" panose="020B0604020202020204" pitchFamily="34" charset="0"/>
              <a:buChar char="•"/>
            </a:pPr>
            <a:r>
              <a:rPr lang="en-US" sz="2000" dirty="0" smtClean="0"/>
              <a:t>This plan would require a greater amount of time examining the routes and changes to ridership time that would occur from the switch as well as if there are ways to keep ridership times similar by combining bus stops and increasing walking distance to stops. </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772035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85750" indent="-285750" algn="l">
              <a:buFont typeface="Arial"/>
              <a:buChar char="•"/>
            </a:pPr>
            <a:r>
              <a:rPr lang="en-US" dirty="0" smtClean="0"/>
              <a:t>Reduce high school bus runs for </a:t>
            </a:r>
            <a:r>
              <a:rPr lang="en-US" dirty="0" err="1" smtClean="0"/>
              <a:t>fy</a:t>
            </a:r>
            <a:r>
              <a:rPr lang="en-US" dirty="0" smtClean="0"/>
              <a:t> 2018.</a:t>
            </a:r>
          </a:p>
          <a:p>
            <a:pPr marL="285750" indent="-285750" algn="l">
              <a:buFont typeface="Arial"/>
              <a:buChar char="•"/>
            </a:pPr>
            <a:r>
              <a:rPr lang="en-US" dirty="0" smtClean="0"/>
              <a:t>Reduce to two bus runs for </a:t>
            </a:r>
            <a:r>
              <a:rPr lang="en-US" dirty="0" err="1" smtClean="0"/>
              <a:t>fy</a:t>
            </a:r>
            <a:r>
              <a:rPr lang="en-US" dirty="0" smtClean="0"/>
              <a:t> 2019.</a:t>
            </a:r>
          </a:p>
          <a:p>
            <a:pPr marL="285750" indent="-285750" algn="l">
              <a:buFont typeface="Arial"/>
              <a:buChar char="•"/>
            </a:pPr>
            <a:r>
              <a:rPr lang="en-US" dirty="0" smtClean="0"/>
              <a:t>Implement bus fee for </a:t>
            </a:r>
            <a:r>
              <a:rPr lang="en-US" dirty="0" err="1" smtClean="0"/>
              <a:t>fy</a:t>
            </a:r>
            <a:r>
              <a:rPr lang="en-US" dirty="0" smtClean="0"/>
              <a:t> 2019.</a:t>
            </a:r>
          </a:p>
          <a:p>
            <a:pPr marL="285750" indent="-285750" algn="l">
              <a:buFont typeface="Arial"/>
              <a:buChar char="•"/>
            </a:pPr>
            <a:r>
              <a:rPr lang="en-US" dirty="0" smtClean="0"/>
              <a:t>Arrange for assistance with designing most effective bus runs and reduce number of buses wherever possible to ensure meeting 75% assigned ridership required to receive reimbursement. </a:t>
            </a:r>
            <a:endParaRPr lang="en-US" dirty="0"/>
          </a:p>
        </p:txBody>
      </p:sp>
      <p:sp>
        <p:nvSpPr>
          <p:cNvPr id="3" name="Title 2"/>
          <p:cNvSpPr>
            <a:spLocks noGrp="1"/>
          </p:cNvSpPr>
          <p:nvPr>
            <p:ph type="title"/>
          </p:nvPr>
        </p:nvSpPr>
        <p:spPr/>
        <p:txBody>
          <a:bodyPr/>
          <a:lstStyle/>
          <a:p>
            <a:r>
              <a:rPr lang="en-US" dirty="0" smtClean="0"/>
              <a:t>Recommendation</a:t>
            </a:r>
            <a:endParaRPr lang="en-US" dirty="0"/>
          </a:p>
        </p:txBody>
      </p:sp>
    </p:spTree>
    <p:extLst>
      <p:ext uri="{BB962C8B-B14F-4D97-AF65-F5344CB8AC3E}">
        <p14:creationId xmlns:p14="http://schemas.microsoft.com/office/powerpoint/2010/main" val="1379838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altLang="en-US" sz="2800" b="1" dirty="0" smtClean="0">
                <a:ea typeface="ＭＳ Ｐゴシック" panose="020B0600070205080204" pitchFamily="34" charset="-128"/>
              </a:rPr>
              <a:t>Facilities Move From Prescott</a:t>
            </a:r>
            <a:br>
              <a:rPr lang="en-US" altLang="en-US" sz="2800" b="1" dirty="0" smtClean="0">
                <a:ea typeface="ＭＳ Ｐゴシック" panose="020B0600070205080204" pitchFamily="34" charset="-128"/>
              </a:rPr>
            </a:br>
            <a:endParaRPr lang="en-US" sz="2800" dirty="0"/>
          </a:p>
        </p:txBody>
      </p:sp>
      <p:sp>
        <p:nvSpPr>
          <p:cNvPr id="5" name="Rectangle 4"/>
          <p:cNvSpPr/>
          <p:nvPr/>
        </p:nvSpPr>
        <p:spPr>
          <a:xfrm>
            <a:off x="211695" y="1995118"/>
            <a:ext cx="8679448" cy="830997"/>
          </a:xfrm>
          <a:prstGeom prst="rect">
            <a:avLst/>
          </a:prstGeom>
        </p:spPr>
        <p:txBody>
          <a:bodyPr wrap="square">
            <a:spAutoFit/>
          </a:bodyPr>
          <a:lstStyle/>
          <a:p>
            <a:endParaRPr lang="en-US" sz="2400" dirty="0" smtClean="0"/>
          </a:p>
          <a:p>
            <a:pPr marL="342900" indent="-342900">
              <a:buFont typeface="Arial"/>
              <a:buChar char="•"/>
            </a:pPr>
            <a:endParaRPr lang="en-US" sz="2400" dirty="0" smtClean="0"/>
          </a:p>
        </p:txBody>
      </p:sp>
      <p:sp>
        <p:nvSpPr>
          <p:cNvPr id="2" name="Rectangle 1"/>
          <p:cNvSpPr/>
          <p:nvPr/>
        </p:nvSpPr>
        <p:spPr>
          <a:xfrm>
            <a:off x="343697" y="2357955"/>
            <a:ext cx="8441603" cy="707886"/>
          </a:xfrm>
          <a:prstGeom prst="rect">
            <a:avLst/>
          </a:prstGeom>
        </p:spPr>
        <p:txBody>
          <a:bodyPr wrap="square">
            <a:spAutoFit/>
          </a:bodyPr>
          <a:lstStyle/>
          <a:p>
            <a:endParaRPr lang="en-US" sz="2000" b="1" dirty="0"/>
          </a:p>
          <a:p>
            <a:endParaRPr lang="en-US" sz="2000" b="1" dirty="0" smtClean="0"/>
          </a:p>
        </p:txBody>
      </p:sp>
      <p:sp>
        <p:nvSpPr>
          <p:cNvPr id="4" name="Rectangle 3"/>
          <p:cNvSpPr/>
          <p:nvPr/>
        </p:nvSpPr>
        <p:spPr>
          <a:xfrm>
            <a:off x="1311965" y="2554785"/>
            <a:ext cx="7832035" cy="461665"/>
          </a:xfrm>
          <a:prstGeom prst="rect">
            <a:avLst/>
          </a:prstGeom>
        </p:spPr>
        <p:txBody>
          <a:bodyPr wrap="square">
            <a:spAutoFit/>
          </a:bodyPr>
          <a:lstStyle/>
          <a:p>
            <a:pPr>
              <a:defRPr/>
            </a:pPr>
            <a:r>
              <a:rPr lang="en-US" altLang="en-US" sz="2400" b="1" dirty="0" smtClean="0">
                <a:ea typeface="ＭＳ Ｐゴシック" panose="020B0600070205080204" pitchFamily="34" charset="-128"/>
              </a:rPr>
              <a:t>	</a:t>
            </a:r>
            <a:endParaRPr lang="en-US" altLang="en-US" sz="2400" b="1" dirty="0">
              <a:ea typeface="ＭＳ Ｐゴシック" panose="020B0600070205080204" pitchFamily="34" charset="-128"/>
            </a:endParaRPr>
          </a:p>
        </p:txBody>
      </p:sp>
      <p:sp>
        <p:nvSpPr>
          <p:cNvPr id="6" name="TextBox 5"/>
          <p:cNvSpPr txBox="1"/>
          <p:nvPr/>
        </p:nvSpPr>
        <p:spPr>
          <a:xfrm>
            <a:off x="343697" y="2073244"/>
            <a:ext cx="8441603" cy="4524315"/>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t>Potential Savings: Year 1  $(18,908.86)</a:t>
            </a:r>
          </a:p>
          <a:p>
            <a:pPr marL="285750" indent="-285750">
              <a:buFont typeface="Arial" panose="020B0604020202020204" pitchFamily="34" charset="0"/>
              <a:buChar char="•"/>
            </a:pPr>
            <a:r>
              <a:rPr lang="en-US" b="1" u="sng" dirty="0" smtClean="0"/>
              <a:t>Potential Savings: Year 2 $31,591.14 </a:t>
            </a:r>
          </a:p>
          <a:p>
            <a:pPr marL="285750" indent="-285750">
              <a:buFont typeface="Arial" panose="020B0604020202020204" pitchFamily="34" charset="0"/>
              <a:buChar char="•"/>
            </a:pPr>
            <a:r>
              <a:rPr lang="en-US" b="1" u="sng" dirty="0" smtClean="0"/>
              <a:t>Potential Savings: Year 3 $43,591.14</a:t>
            </a:r>
          </a:p>
          <a:p>
            <a:pPr marL="285750" indent="-285750">
              <a:buFont typeface="Arial" panose="020B0604020202020204" pitchFamily="34" charset="0"/>
              <a:buChar char="•"/>
            </a:pPr>
            <a:r>
              <a:rPr lang="en-US" b="1" u="sng" dirty="0" smtClean="0"/>
              <a:t>Potential Savings Beyond : 51,591.14</a:t>
            </a:r>
          </a:p>
          <a:p>
            <a:pPr marL="285750" indent="-285750">
              <a:buFont typeface="Arial" panose="020B0604020202020204" pitchFamily="34" charset="0"/>
              <a:buChar char="•"/>
            </a:pPr>
            <a:r>
              <a:rPr lang="en-US" dirty="0" smtClean="0"/>
              <a:t>The savings from moving out of the Prescott school to another district owned building is $ 51,591.14 based on an average of the last 5 years of expenses associated with utilities and maintenance of the building. This savings does not take into account any rent or work/payment in lieu of rent that may be charged by the new building lessor. </a:t>
            </a:r>
          </a:p>
          <a:p>
            <a:pPr marL="285750" indent="-285750">
              <a:buFont typeface="Arial" panose="020B0604020202020204" pitchFamily="34" charset="0"/>
              <a:buChar char="•"/>
            </a:pPr>
            <a:r>
              <a:rPr lang="en-US" dirty="0" smtClean="0"/>
              <a:t>The year one costs associated with moving out of the space and creating a new central office location in Middle School South would be a conservatively estimated $70,500.</a:t>
            </a:r>
          </a:p>
          <a:p>
            <a:pPr marL="285750" indent="-285750">
              <a:buFont typeface="Arial" panose="020B0604020202020204" pitchFamily="34" charset="0"/>
              <a:buChar char="•"/>
            </a:pPr>
            <a:r>
              <a:rPr lang="en-US" dirty="0" smtClean="0"/>
              <a:t>The cost in year 2 of the move would be $20,000 and in year three only $8,000. Beyond year 3 we do not anticipate costs associated with the move to cost the district any more than the operation of the school cost in the past.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423845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altLang="en-US" sz="2800" b="1" dirty="0" smtClean="0">
                <a:ea typeface="ＭＳ Ｐゴシック" panose="020B0600070205080204" pitchFamily="34" charset="-128"/>
              </a:rPr>
              <a:t>Options For Relocation</a:t>
            </a:r>
            <a:br>
              <a:rPr lang="en-US" altLang="en-US" sz="2800" b="1" dirty="0" smtClean="0">
                <a:ea typeface="ＭＳ Ｐゴシック" panose="020B0600070205080204" pitchFamily="34" charset="-128"/>
              </a:rPr>
            </a:br>
            <a:endParaRPr lang="en-US" sz="2800" dirty="0"/>
          </a:p>
        </p:txBody>
      </p:sp>
      <p:sp>
        <p:nvSpPr>
          <p:cNvPr id="5" name="Rectangle 4"/>
          <p:cNvSpPr/>
          <p:nvPr/>
        </p:nvSpPr>
        <p:spPr>
          <a:xfrm>
            <a:off x="211695" y="1995118"/>
            <a:ext cx="8679448" cy="830997"/>
          </a:xfrm>
          <a:prstGeom prst="rect">
            <a:avLst/>
          </a:prstGeom>
        </p:spPr>
        <p:txBody>
          <a:bodyPr wrap="square">
            <a:spAutoFit/>
          </a:bodyPr>
          <a:lstStyle/>
          <a:p>
            <a:endParaRPr lang="en-US" sz="2400" dirty="0" smtClean="0"/>
          </a:p>
          <a:p>
            <a:pPr marL="342900" indent="-342900">
              <a:buFont typeface="Arial"/>
              <a:buChar char="•"/>
            </a:pPr>
            <a:endParaRPr lang="en-US" sz="2400" dirty="0" smtClean="0"/>
          </a:p>
        </p:txBody>
      </p:sp>
      <p:sp>
        <p:nvSpPr>
          <p:cNvPr id="2" name="Rectangle 1"/>
          <p:cNvSpPr/>
          <p:nvPr/>
        </p:nvSpPr>
        <p:spPr>
          <a:xfrm>
            <a:off x="343697" y="2357955"/>
            <a:ext cx="8441603" cy="707886"/>
          </a:xfrm>
          <a:prstGeom prst="rect">
            <a:avLst/>
          </a:prstGeom>
        </p:spPr>
        <p:txBody>
          <a:bodyPr wrap="square">
            <a:spAutoFit/>
          </a:bodyPr>
          <a:lstStyle/>
          <a:p>
            <a:endParaRPr lang="en-US" sz="2000" b="1" dirty="0"/>
          </a:p>
          <a:p>
            <a:endParaRPr lang="en-US" sz="2000" b="1" dirty="0" smtClean="0"/>
          </a:p>
        </p:txBody>
      </p:sp>
      <p:sp>
        <p:nvSpPr>
          <p:cNvPr id="4" name="Rectangle 3"/>
          <p:cNvSpPr/>
          <p:nvPr/>
        </p:nvSpPr>
        <p:spPr>
          <a:xfrm>
            <a:off x="1311965" y="2554785"/>
            <a:ext cx="7832035" cy="461665"/>
          </a:xfrm>
          <a:prstGeom prst="rect">
            <a:avLst/>
          </a:prstGeom>
        </p:spPr>
        <p:txBody>
          <a:bodyPr wrap="square">
            <a:spAutoFit/>
          </a:bodyPr>
          <a:lstStyle/>
          <a:p>
            <a:pPr>
              <a:defRPr/>
            </a:pPr>
            <a:r>
              <a:rPr lang="en-US" altLang="en-US" sz="2400" b="1" dirty="0" smtClean="0">
                <a:ea typeface="ＭＳ Ｐゴシック" panose="020B0600070205080204" pitchFamily="34" charset="-128"/>
              </a:rPr>
              <a:t>	</a:t>
            </a:r>
            <a:endParaRPr lang="en-US" altLang="en-US" sz="2400" b="1" dirty="0">
              <a:ea typeface="ＭＳ Ｐゴシック" panose="020B0600070205080204" pitchFamily="34" charset="-128"/>
            </a:endParaRPr>
          </a:p>
        </p:txBody>
      </p:sp>
      <p:sp>
        <p:nvSpPr>
          <p:cNvPr id="7" name="TextBox 6"/>
          <p:cNvSpPr txBox="1"/>
          <p:nvPr/>
        </p:nvSpPr>
        <p:spPr>
          <a:xfrm>
            <a:off x="678963" y="2175446"/>
            <a:ext cx="7682343" cy="2677656"/>
          </a:xfrm>
          <a:prstGeom prst="rect">
            <a:avLst/>
          </a:prstGeom>
          <a:noFill/>
        </p:spPr>
        <p:txBody>
          <a:bodyPr wrap="square" rtlCol="0">
            <a:spAutoFit/>
          </a:bodyPr>
          <a:lstStyle/>
          <a:p>
            <a:pPr marL="285750" indent="-285750">
              <a:buFont typeface="Arial"/>
              <a:buChar char="•"/>
            </a:pPr>
            <a:r>
              <a:rPr lang="en-US" sz="2800" dirty="0" smtClean="0"/>
              <a:t>Move central office to  high </a:t>
            </a:r>
            <a:r>
              <a:rPr lang="en-US" sz="2800" dirty="0"/>
              <a:t>s</a:t>
            </a:r>
            <a:r>
              <a:rPr lang="en-US" sz="2800" dirty="0" smtClean="0"/>
              <a:t>chool </a:t>
            </a:r>
            <a:r>
              <a:rPr lang="en-US" sz="2800" dirty="0"/>
              <a:t>l</a:t>
            </a:r>
            <a:r>
              <a:rPr lang="en-US" sz="2800" dirty="0" smtClean="0"/>
              <a:t>ower </a:t>
            </a:r>
            <a:r>
              <a:rPr lang="en-US" sz="2800" dirty="0"/>
              <a:t>l</a:t>
            </a:r>
            <a:r>
              <a:rPr lang="en-US" sz="2800" dirty="0" smtClean="0"/>
              <a:t>evel Wing D.</a:t>
            </a:r>
          </a:p>
          <a:p>
            <a:pPr marL="285750" indent="-285750">
              <a:buFont typeface="Arial"/>
              <a:buChar char="•"/>
            </a:pPr>
            <a:r>
              <a:rPr lang="en-US" sz="2800" dirty="0" smtClean="0"/>
              <a:t>Move central </a:t>
            </a:r>
            <a:r>
              <a:rPr lang="en-US" sz="2800" dirty="0"/>
              <a:t>o</a:t>
            </a:r>
            <a:r>
              <a:rPr lang="en-US" sz="2800" dirty="0" smtClean="0"/>
              <a:t>ffice to </a:t>
            </a:r>
            <a:r>
              <a:rPr lang="en-US" sz="2800" dirty="0" err="1" smtClean="0"/>
              <a:t>Boutwell</a:t>
            </a:r>
            <a:r>
              <a:rPr lang="en-US" sz="2800" dirty="0"/>
              <a:t> </a:t>
            </a:r>
            <a:r>
              <a:rPr lang="en-US" sz="2800" dirty="0" smtClean="0"/>
              <a:t>and move </a:t>
            </a:r>
            <a:r>
              <a:rPr lang="en-US" sz="2800" dirty="0" err="1" smtClean="0"/>
              <a:t>Boutwell</a:t>
            </a:r>
            <a:r>
              <a:rPr lang="en-US" sz="2800" dirty="0" smtClean="0"/>
              <a:t> to high school lower level Wing D.</a:t>
            </a:r>
          </a:p>
          <a:p>
            <a:pPr marL="285750" indent="-285750">
              <a:buFont typeface="Arial"/>
              <a:buChar char="•"/>
            </a:pPr>
            <a:r>
              <a:rPr lang="en-US" sz="2800" dirty="0" smtClean="0"/>
              <a:t>Move central office to south campus middle school.</a:t>
            </a:r>
            <a:endParaRPr lang="en-US" sz="2800" dirty="0"/>
          </a:p>
        </p:txBody>
      </p:sp>
    </p:spTree>
    <p:extLst>
      <p:ext uri="{BB962C8B-B14F-4D97-AF65-F5344CB8AC3E}">
        <p14:creationId xmlns:p14="http://schemas.microsoft.com/office/powerpoint/2010/main" val="32822014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altLang="en-US" sz="2800" b="1" dirty="0" smtClean="0">
                <a:ea typeface="ＭＳ Ｐゴシック" panose="020B0600070205080204" pitchFamily="34" charset="-128"/>
              </a:rPr>
              <a:t>Option One </a:t>
            </a:r>
            <a:br>
              <a:rPr lang="en-US" altLang="en-US" sz="2800" b="1" dirty="0" smtClean="0">
                <a:ea typeface="ＭＳ Ｐゴシック" panose="020B0600070205080204" pitchFamily="34" charset="-128"/>
              </a:rPr>
            </a:br>
            <a:r>
              <a:rPr lang="en-US" altLang="en-US" sz="2800" b="1" dirty="0" smtClean="0">
                <a:ea typeface="ＭＳ Ｐゴシック" panose="020B0600070205080204" pitchFamily="34" charset="-128"/>
              </a:rPr>
              <a:t>Central Office Move to GDRHS</a:t>
            </a:r>
            <a:endParaRPr lang="en-US" sz="2800" dirty="0"/>
          </a:p>
        </p:txBody>
      </p:sp>
      <p:sp>
        <p:nvSpPr>
          <p:cNvPr id="5" name="Rectangle 4"/>
          <p:cNvSpPr/>
          <p:nvPr/>
        </p:nvSpPr>
        <p:spPr>
          <a:xfrm>
            <a:off x="211695" y="1995118"/>
            <a:ext cx="8679448" cy="830997"/>
          </a:xfrm>
          <a:prstGeom prst="rect">
            <a:avLst/>
          </a:prstGeom>
        </p:spPr>
        <p:txBody>
          <a:bodyPr wrap="square">
            <a:spAutoFit/>
          </a:bodyPr>
          <a:lstStyle/>
          <a:p>
            <a:endParaRPr lang="en-US" sz="2400" dirty="0" smtClean="0"/>
          </a:p>
          <a:p>
            <a:pPr marL="342900" indent="-342900">
              <a:buFont typeface="Arial"/>
              <a:buChar char="•"/>
            </a:pPr>
            <a:endParaRPr lang="en-US" sz="2400" dirty="0" smtClean="0"/>
          </a:p>
        </p:txBody>
      </p:sp>
      <p:sp>
        <p:nvSpPr>
          <p:cNvPr id="2" name="Rectangle 1"/>
          <p:cNvSpPr/>
          <p:nvPr/>
        </p:nvSpPr>
        <p:spPr>
          <a:xfrm>
            <a:off x="343697" y="2357955"/>
            <a:ext cx="8441603" cy="707886"/>
          </a:xfrm>
          <a:prstGeom prst="rect">
            <a:avLst/>
          </a:prstGeom>
        </p:spPr>
        <p:txBody>
          <a:bodyPr wrap="square">
            <a:spAutoFit/>
          </a:bodyPr>
          <a:lstStyle/>
          <a:p>
            <a:endParaRPr lang="en-US" sz="2000" b="1" dirty="0"/>
          </a:p>
          <a:p>
            <a:endParaRPr lang="en-US" sz="2000" b="1" dirty="0" smtClean="0"/>
          </a:p>
        </p:txBody>
      </p:sp>
      <p:sp>
        <p:nvSpPr>
          <p:cNvPr id="4" name="Rectangle 3"/>
          <p:cNvSpPr/>
          <p:nvPr/>
        </p:nvSpPr>
        <p:spPr>
          <a:xfrm>
            <a:off x="1311965" y="2554785"/>
            <a:ext cx="7832035" cy="461665"/>
          </a:xfrm>
          <a:prstGeom prst="rect">
            <a:avLst/>
          </a:prstGeom>
        </p:spPr>
        <p:txBody>
          <a:bodyPr wrap="square">
            <a:spAutoFit/>
          </a:bodyPr>
          <a:lstStyle/>
          <a:p>
            <a:pPr>
              <a:defRPr/>
            </a:pPr>
            <a:r>
              <a:rPr lang="en-US" altLang="en-US" sz="2400" b="1" dirty="0" smtClean="0">
                <a:ea typeface="ＭＳ Ｐゴシック" panose="020B0600070205080204" pitchFamily="34" charset="-128"/>
              </a:rPr>
              <a:t>	</a:t>
            </a:r>
            <a:endParaRPr lang="en-US" altLang="en-US" sz="2400" b="1" dirty="0">
              <a:ea typeface="ＭＳ Ｐゴシック" panose="020B0600070205080204" pitchFamily="34" charset="-128"/>
            </a:endParaRPr>
          </a:p>
        </p:txBody>
      </p:sp>
      <p:sp>
        <p:nvSpPr>
          <p:cNvPr id="6" name="TextBox 5"/>
          <p:cNvSpPr txBox="1"/>
          <p:nvPr/>
        </p:nvSpPr>
        <p:spPr>
          <a:xfrm>
            <a:off x="449540" y="2125147"/>
            <a:ext cx="7911766" cy="3416320"/>
          </a:xfrm>
          <a:prstGeom prst="rect">
            <a:avLst/>
          </a:prstGeom>
          <a:noFill/>
        </p:spPr>
        <p:txBody>
          <a:bodyPr wrap="square" rtlCol="0">
            <a:spAutoFit/>
          </a:bodyPr>
          <a:lstStyle/>
          <a:p>
            <a:r>
              <a:rPr lang="en-US" dirty="0" smtClean="0"/>
              <a:t>PROS:</a:t>
            </a:r>
          </a:p>
          <a:p>
            <a:pPr marL="285750" indent="-285750">
              <a:buFont typeface="Arial"/>
              <a:buChar char="•"/>
            </a:pPr>
            <a:r>
              <a:rPr lang="en-US" dirty="0" smtClean="0"/>
              <a:t>Savings on all Prescott expenses</a:t>
            </a:r>
          </a:p>
          <a:p>
            <a:pPr marL="285750" indent="-285750">
              <a:buFont typeface="Arial"/>
              <a:buChar char="•"/>
            </a:pPr>
            <a:r>
              <a:rPr lang="en-US" dirty="0" smtClean="0"/>
              <a:t>Central Office moved to district owned building.</a:t>
            </a:r>
          </a:p>
          <a:p>
            <a:pPr marL="285750" indent="-285750">
              <a:buFont typeface="Arial"/>
              <a:buChar char="•"/>
            </a:pPr>
            <a:r>
              <a:rPr lang="en-US" dirty="0" smtClean="0"/>
              <a:t>Central Office located in building with students.</a:t>
            </a:r>
          </a:p>
          <a:p>
            <a:pPr marL="285750" indent="-285750">
              <a:buFont typeface="Arial"/>
              <a:buChar char="•"/>
            </a:pPr>
            <a:endParaRPr lang="en-US" dirty="0"/>
          </a:p>
          <a:p>
            <a:r>
              <a:rPr lang="en-US" dirty="0" smtClean="0"/>
              <a:t>CONS:</a:t>
            </a:r>
          </a:p>
          <a:p>
            <a:pPr marL="285750" indent="-285750">
              <a:buFont typeface="Arial"/>
              <a:buChar char="•"/>
            </a:pPr>
            <a:r>
              <a:rPr lang="en-US" dirty="0" smtClean="0"/>
              <a:t>High school will lose access to six classrooms and a teacher prep room.</a:t>
            </a:r>
          </a:p>
          <a:p>
            <a:pPr marL="285750" indent="-285750">
              <a:buFont typeface="Arial"/>
              <a:buChar char="•"/>
            </a:pPr>
            <a:r>
              <a:rPr lang="en-US" dirty="0" smtClean="0"/>
              <a:t>Significant costs to retro-fit two regular classrooms to science labs.</a:t>
            </a:r>
          </a:p>
          <a:p>
            <a:pPr marL="285750" indent="-285750">
              <a:buFont typeface="Arial"/>
              <a:buChar char="•"/>
            </a:pPr>
            <a:r>
              <a:rPr lang="en-US" dirty="0" smtClean="0"/>
              <a:t>Two retro-fitted lab would be below MSBA recommendations of 1200 sq. ft.</a:t>
            </a:r>
          </a:p>
          <a:p>
            <a:pPr marL="285750" indent="-285750">
              <a:buFont typeface="Arial"/>
              <a:buChar char="•"/>
            </a:pPr>
            <a:r>
              <a:rPr lang="en-US" dirty="0" smtClean="0"/>
              <a:t>No cellular service inside high school. Could be problematic during emergency.</a:t>
            </a:r>
            <a:endParaRPr lang="en-US" dirty="0"/>
          </a:p>
        </p:txBody>
      </p:sp>
    </p:spTree>
    <p:extLst>
      <p:ext uri="{BB962C8B-B14F-4D97-AF65-F5344CB8AC3E}">
        <p14:creationId xmlns:p14="http://schemas.microsoft.com/office/powerpoint/2010/main" val="17033042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0156" y="465269"/>
            <a:ext cx="8514069" cy="5027175"/>
          </a:xfrm>
          <a:prstGeom prst="rect">
            <a:avLst/>
          </a:prstGeom>
        </p:spPr>
      </p:pic>
    </p:spTree>
    <p:extLst>
      <p:ext uri="{BB962C8B-B14F-4D97-AF65-F5344CB8AC3E}">
        <p14:creationId xmlns:p14="http://schemas.microsoft.com/office/powerpoint/2010/main" val="124314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92711" y="180983"/>
            <a:ext cx="7146389" cy="6308717"/>
          </a:xfrm>
          <a:prstGeom prst="rect">
            <a:avLst/>
          </a:prstGeom>
        </p:spPr>
      </p:pic>
      <p:sp>
        <p:nvSpPr>
          <p:cNvPr id="4" name="TextBox 3"/>
          <p:cNvSpPr txBox="1"/>
          <p:nvPr/>
        </p:nvSpPr>
        <p:spPr>
          <a:xfrm>
            <a:off x="224880" y="4167388"/>
            <a:ext cx="1918090"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solidFill>
                  <a:srgbClr val="FF0000"/>
                </a:solidFill>
              </a:rPr>
              <a:t>NEW SECURITY DOOR</a:t>
            </a:r>
            <a:endParaRPr lang="en-US" dirty="0">
              <a:solidFill>
                <a:srgbClr val="FF0000"/>
              </a:solidFill>
            </a:endParaRPr>
          </a:p>
        </p:txBody>
      </p:sp>
      <p:sp>
        <p:nvSpPr>
          <p:cNvPr id="6" name="TextBox 5"/>
          <p:cNvSpPr txBox="1"/>
          <p:nvPr/>
        </p:nvSpPr>
        <p:spPr>
          <a:xfrm>
            <a:off x="7080055" y="2446138"/>
            <a:ext cx="1918090"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solidFill>
                  <a:srgbClr val="FF0000"/>
                </a:solidFill>
              </a:rPr>
              <a:t>NEW SECURITY DOOR</a:t>
            </a:r>
            <a:endParaRPr lang="en-US" dirty="0">
              <a:solidFill>
                <a:srgbClr val="FF0000"/>
              </a:solidFill>
            </a:endParaRPr>
          </a:p>
        </p:txBody>
      </p:sp>
    </p:spTree>
    <p:extLst>
      <p:ext uri="{BB962C8B-B14F-4D97-AF65-F5344CB8AC3E}">
        <p14:creationId xmlns:p14="http://schemas.microsoft.com/office/powerpoint/2010/main" val="1220825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altLang="en-US" sz="2800" b="1" dirty="0" smtClean="0">
                <a:ea typeface="ＭＳ Ｐゴシック" panose="020B0600070205080204" pitchFamily="34" charset="-128"/>
              </a:rPr>
              <a:t>Options Tw0 </a:t>
            </a:r>
            <a:r>
              <a:rPr lang="mr-IN" altLang="en-US" sz="2800" b="1" dirty="0" smtClean="0">
                <a:ea typeface="ＭＳ Ｐゴシック" panose="020B0600070205080204" pitchFamily="34" charset="-128"/>
              </a:rPr>
              <a:t>–</a:t>
            </a:r>
            <a:r>
              <a:rPr lang="en-US" altLang="en-US" sz="2800" b="1" dirty="0" smtClean="0">
                <a:ea typeface="ＭＳ Ｐゴシック" panose="020B0600070205080204" pitchFamily="34" charset="-128"/>
              </a:rPr>
              <a:t> Central Office to </a:t>
            </a:r>
            <a:r>
              <a:rPr lang="en-US" altLang="en-US" sz="2800" b="1" dirty="0" err="1" smtClean="0">
                <a:ea typeface="ＭＳ Ｐゴシック" panose="020B0600070205080204" pitchFamily="34" charset="-128"/>
              </a:rPr>
              <a:t>Boutwell</a:t>
            </a:r>
            <a:r>
              <a:rPr lang="en-US" altLang="en-US" sz="2800" b="1" dirty="0" smtClean="0">
                <a:ea typeface="ＭＳ Ｐゴシック" panose="020B0600070205080204" pitchFamily="34" charset="-128"/>
              </a:rPr>
              <a:t>, </a:t>
            </a:r>
            <a:r>
              <a:rPr lang="en-US" altLang="en-US" sz="2800" b="1" dirty="0" err="1" smtClean="0">
                <a:ea typeface="ＭＳ Ｐゴシック" panose="020B0600070205080204" pitchFamily="34" charset="-128"/>
              </a:rPr>
              <a:t>Boutwell</a:t>
            </a:r>
            <a:r>
              <a:rPr lang="en-US" altLang="en-US" sz="2800" b="1" dirty="0" smtClean="0">
                <a:ea typeface="ＭＳ Ｐゴシック" panose="020B0600070205080204" pitchFamily="34" charset="-128"/>
              </a:rPr>
              <a:t> to GDRHS</a:t>
            </a:r>
            <a:br>
              <a:rPr lang="en-US" altLang="en-US" sz="2800" b="1" dirty="0" smtClean="0">
                <a:ea typeface="ＭＳ Ｐゴシック" panose="020B0600070205080204" pitchFamily="34" charset="-128"/>
              </a:rPr>
            </a:br>
            <a:endParaRPr lang="en-US" sz="2800" dirty="0"/>
          </a:p>
        </p:txBody>
      </p:sp>
      <p:sp>
        <p:nvSpPr>
          <p:cNvPr id="5" name="Rectangle 4"/>
          <p:cNvSpPr/>
          <p:nvPr/>
        </p:nvSpPr>
        <p:spPr>
          <a:xfrm>
            <a:off x="211695" y="1995118"/>
            <a:ext cx="8679448" cy="830997"/>
          </a:xfrm>
          <a:prstGeom prst="rect">
            <a:avLst/>
          </a:prstGeom>
        </p:spPr>
        <p:txBody>
          <a:bodyPr wrap="square">
            <a:spAutoFit/>
          </a:bodyPr>
          <a:lstStyle/>
          <a:p>
            <a:endParaRPr lang="en-US" sz="2400" dirty="0" smtClean="0"/>
          </a:p>
          <a:p>
            <a:pPr marL="342900" indent="-342900">
              <a:buFont typeface="Arial"/>
              <a:buChar char="•"/>
            </a:pPr>
            <a:endParaRPr lang="en-US" sz="2400" dirty="0" smtClean="0"/>
          </a:p>
        </p:txBody>
      </p:sp>
      <p:sp>
        <p:nvSpPr>
          <p:cNvPr id="2" name="Rectangle 1"/>
          <p:cNvSpPr/>
          <p:nvPr/>
        </p:nvSpPr>
        <p:spPr>
          <a:xfrm>
            <a:off x="343697" y="2357955"/>
            <a:ext cx="8441603" cy="707886"/>
          </a:xfrm>
          <a:prstGeom prst="rect">
            <a:avLst/>
          </a:prstGeom>
        </p:spPr>
        <p:txBody>
          <a:bodyPr wrap="square">
            <a:spAutoFit/>
          </a:bodyPr>
          <a:lstStyle/>
          <a:p>
            <a:endParaRPr lang="en-US" sz="2000" b="1" dirty="0"/>
          </a:p>
          <a:p>
            <a:endParaRPr lang="en-US" sz="2000" b="1" dirty="0" smtClean="0"/>
          </a:p>
        </p:txBody>
      </p:sp>
      <p:sp>
        <p:nvSpPr>
          <p:cNvPr id="4" name="Rectangle 3"/>
          <p:cNvSpPr/>
          <p:nvPr/>
        </p:nvSpPr>
        <p:spPr>
          <a:xfrm>
            <a:off x="1311965" y="2554785"/>
            <a:ext cx="7832035" cy="461665"/>
          </a:xfrm>
          <a:prstGeom prst="rect">
            <a:avLst/>
          </a:prstGeom>
        </p:spPr>
        <p:txBody>
          <a:bodyPr wrap="square">
            <a:spAutoFit/>
          </a:bodyPr>
          <a:lstStyle/>
          <a:p>
            <a:pPr>
              <a:defRPr/>
            </a:pPr>
            <a:r>
              <a:rPr lang="en-US" altLang="en-US" sz="2400" b="1" dirty="0" smtClean="0">
                <a:ea typeface="ＭＳ Ｐゴシック" panose="020B0600070205080204" pitchFamily="34" charset="-128"/>
              </a:rPr>
              <a:t>	</a:t>
            </a:r>
            <a:endParaRPr lang="en-US" altLang="en-US" sz="2400" b="1" dirty="0">
              <a:ea typeface="ＭＳ Ｐゴシック" panose="020B0600070205080204" pitchFamily="34" charset="-128"/>
            </a:endParaRPr>
          </a:p>
        </p:txBody>
      </p:sp>
      <p:sp>
        <p:nvSpPr>
          <p:cNvPr id="6" name="TextBox 5"/>
          <p:cNvSpPr txBox="1"/>
          <p:nvPr/>
        </p:nvSpPr>
        <p:spPr>
          <a:xfrm>
            <a:off x="449540" y="2125147"/>
            <a:ext cx="7911766" cy="3693319"/>
          </a:xfrm>
          <a:prstGeom prst="rect">
            <a:avLst/>
          </a:prstGeom>
          <a:noFill/>
        </p:spPr>
        <p:txBody>
          <a:bodyPr wrap="square" rtlCol="0">
            <a:spAutoFit/>
          </a:bodyPr>
          <a:lstStyle/>
          <a:p>
            <a:r>
              <a:rPr lang="en-US" dirty="0" smtClean="0"/>
              <a:t>PROS:</a:t>
            </a:r>
          </a:p>
          <a:p>
            <a:pPr marL="285750" indent="-285750">
              <a:buFont typeface="Arial"/>
              <a:buChar char="•"/>
            </a:pPr>
            <a:r>
              <a:rPr lang="en-US" dirty="0" smtClean="0"/>
              <a:t>Savings on all Prescott expenses</a:t>
            </a:r>
          </a:p>
          <a:p>
            <a:pPr marL="285750" indent="-285750">
              <a:buFont typeface="Arial"/>
              <a:buChar char="•"/>
            </a:pPr>
            <a:r>
              <a:rPr lang="en-US" dirty="0" smtClean="0"/>
              <a:t>Central Office moved to district owned building.</a:t>
            </a:r>
          </a:p>
          <a:p>
            <a:pPr marL="285750" indent="-285750">
              <a:buFont typeface="Arial"/>
              <a:buChar char="•"/>
            </a:pPr>
            <a:r>
              <a:rPr lang="en-US" dirty="0" smtClean="0"/>
              <a:t>Ability to offer programs connecting high school to ECC.</a:t>
            </a:r>
          </a:p>
          <a:p>
            <a:pPr marL="285750" indent="-285750">
              <a:buFont typeface="Arial"/>
              <a:buChar char="•"/>
            </a:pPr>
            <a:endParaRPr lang="en-US" dirty="0"/>
          </a:p>
          <a:p>
            <a:r>
              <a:rPr lang="en-US" dirty="0" smtClean="0"/>
              <a:t>CONS:</a:t>
            </a:r>
          </a:p>
          <a:p>
            <a:pPr marL="285750" indent="-285750">
              <a:buFont typeface="Arial"/>
              <a:buChar char="•"/>
            </a:pPr>
            <a:r>
              <a:rPr lang="en-US" dirty="0" smtClean="0"/>
              <a:t>High school will lose access to six classrooms and a teacher prep room.</a:t>
            </a:r>
          </a:p>
          <a:p>
            <a:pPr marL="285750" indent="-285750">
              <a:buFont typeface="Arial"/>
              <a:buChar char="•"/>
            </a:pPr>
            <a:r>
              <a:rPr lang="en-US" dirty="0" smtClean="0"/>
              <a:t>Significant costs to retro-fit two regular classrooms to science labs.</a:t>
            </a:r>
          </a:p>
          <a:p>
            <a:pPr marL="285750" indent="-285750">
              <a:buFont typeface="Arial"/>
              <a:buChar char="•"/>
            </a:pPr>
            <a:r>
              <a:rPr lang="en-US" dirty="0" smtClean="0"/>
              <a:t>Two retro-fitted lab would be below MSBA recommendations of 1200 sq. ft.</a:t>
            </a:r>
          </a:p>
          <a:p>
            <a:pPr marL="285750" indent="-285750">
              <a:buFont typeface="Arial"/>
              <a:buChar char="•"/>
            </a:pPr>
            <a:r>
              <a:rPr lang="en-US" dirty="0" smtClean="0"/>
              <a:t>Additional one-time costs to create special needs, age appropriate playground.</a:t>
            </a:r>
          </a:p>
          <a:p>
            <a:pPr marL="285750" indent="-285750">
              <a:buFont typeface="Arial"/>
              <a:buChar char="•"/>
            </a:pPr>
            <a:r>
              <a:rPr lang="en-US" dirty="0" smtClean="0"/>
              <a:t>Additional one-time costs to retro-fit bathrooms for very young students.</a:t>
            </a:r>
            <a:endParaRPr lang="en-US" dirty="0"/>
          </a:p>
        </p:txBody>
      </p:sp>
    </p:spTree>
    <p:extLst>
      <p:ext uri="{BB962C8B-B14F-4D97-AF65-F5344CB8AC3E}">
        <p14:creationId xmlns:p14="http://schemas.microsoft.com/office/powerpoint/2010/main" val="21755652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92711" y="180983"/>
            <a:ext cx="7146389" cy="6308717"/>
          </a:xfrm>
          <a:prstGeom prst="rect">
            <a:avLst/>
          </a:prstGeom>
        </p:spPr>
      </p:pic>
      <p:sp>
        <p:nvSpPr>
          <p:cNvPr id="4" name="TextBox 3"/>
          <p:cNvSpPr txBox="1"/>
          <p:nvPr/>
        </p:nvSpPr>
        <p:spPr>
          <a:xfrm>
            <a:off x="224880" y="4167388"/>
            <a:ext cx="1918090"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solidFill>
                  <a:srgbClr val="FF0000"/>
                </a:solidFill>
              </a:rPr>
              <a:t>NEW SECURITY DOOR</a:t>
            </a:r>
            <a:endParaRPr lang="en-US" dirty="0">
              <a:solidFill>
                <a:srgbClr val="FF0000"/>
              </a:solidFill>
            </a:endParaRPr>
          </a:p>
        </p:txBody>
      </p:sp>
      <p:sp>
        <p:nvSpPr>
          <p:cNvPr id="6" name="TextBox 5"/>
          <p:cNvSpPr txBox="1"/>
          <p:nvPr/>
        </p:nvSpPr>
        <p:spPr>
          <a:xfrm>
            <a:off x="7080055" y="2446138"/>
            <a:ext cx="1918090"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solidFill>
                  <a:srgbClr val="FF0000"/>
                </a:solidFill>
              </a:rPr>
              <a:t>NEW SECURITY DOOR</a:t>
            </a:r>
            <a:endParaRPr lang="en-US" dirty="0">
              <a:solidFill>
                <a:srgbClr val="FF0000"/>
              </a:solidFill>
            </a:endParaRPr>
          </a:p>
        </p:txBody>
      </p:sp>
    </p:spTree>
    <p:extLst>
      <p:ext uri="{BB962C8B-B14F-4D97-AF65-F5344CB8AC3E}">
        <p14:creationId xmlns:p14="http://schemas.microsoft.com/office/powerpoint/2010/main" val="3163766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9540" y="188623"/>
            <a:ext cx="6630477" cy="1524492"/>
          </a:xfrm>
        </p:spPr>
        <p:txBody>
          <a:bodyPr>
            <a:normAutofit/>
          </a:bodyPr>
          <a:lstStyle/>
          <a:p>
            <a:r>
              <a:rPr lang="en-US" altLang="en-US" sz="2000" b="1" dirty="0" smtClean="0">
                <a:ea typeface="ＭＳ Ｐゴシック" panose="020B0600070205080204" pitchFamily="34" charset="-128"/>
              </a:rPr>
              <a:t>Options Three </a:t>
            </a:r>
            <a:r>
              <a:rPr lang="mr-IN" altLang="en-US" sz="2000" b="1" dirty="0" smtClean="0">
                <a:ea typeface="ＭＳ Ｐゴシック" panose="020B0600070205080204" pitchFamily="34" charset="-128"/>
              </a:rPr>
              <a:t>–</a:t>
            </a:r>
            <a:r>
              <a:rPr lang="en-US" altLang="en-US" sz="2000" b="1" dirty="0" smtClean="0">
                <a:ea typeface="ＭＳ Ｐゴシック" panose="020B0600070205080204" pitchFamily="34" charset="-128"/>
              </a:rPr>
              <a:t> Central Office to Middle School South</a:t>
            </a:r>
            <a:br>
              <a:rPr lang="en-US" altLang="en-US" sz="2000" b="1" dirty="0" smtClean="0">
                <a:ea typeface="ＭＳ Ｐゴシック" panose="020B0600070205080204" pitchFamily="34" charset="-128"/>
              </a:rPr>
            </a:br>
            <a:r>
              <a:rPr lang="en-US" altLang="en-US" sz="2000" b="1" dirty="0" smtClean="0">
                <a:ea typeface="ＭＳ Ｐゴシック" panose="020B0600070205080204" pitchFamily="34" charset="-128"/>
              </a:rPr>
              <a:t>into Portables and Portions of Reconfigured Library.</a:t>
            </a:r>
            <a:endParaRPr lang="en-US" sz="2000" dirty="0"/>
          </a:p>
        </p:txBody>
      </p:sp>
      <p:sp>
        <p:nvSpPr>
          <p:cNvPr id="5" name="Rectangle 4"/>
          <p:cNvSpPr/>
          <p:nvPr/>
        </p:nvSpPr>
        <p:spPr>
          <a:xfrm>
            <a:off x="211695" y="1995118"/>
            <a:ext cx="8679448" cy="830997"/>
          </a:xfrm>
          <a:prstGeom prst="rect">
            <a:avLst/>
          </a:prstGeom>
        </p:spPr>
        <p:txBody>
          <a:bodyPr wrap="square">
            <a:spAutoFit/>
          </a:bodyPr>
          <a:lstStyle/>
          <a:p>
            <a:endParaRPr lang="en-US" sz="2400" dirty="0" smtClean="0"/>
          </a:p>
          <a:p>
            <a:pPr marL="342900" indent="-342900">
              <a:buFont typeface="Arial"/>
              <a:buChar char="•"/>
            </a:pPr>
            <a:endParaRPr lang="en-US" sz="2400" dirty="0" smtClean="0"/>
          </a:p>
        </p:txBody>
      </p:sp>
      <p:sp>
        <p:nvSpPr>
          <p:cNvPr id="2" name="Rectangle 1"/>
          <p:cNvSpPr/>
          <p:nvPr/>
        </p:nvSpPr>
        <p:spPr>
          <a:xfrm>
            <a:off x="343697" y="2357955"/>
            <a:ext cx="8441603" cy="707886"/>
          </a:xfrm>
          <a:prstGeom prst="rect">
            <a:avLst/>
          </a:prstGeom>
        </p:spPr>
        <p:txBody>
          <a:bodyPr wrap="square">
            <a:spAutoFit/>
          </a:bodyPr>
          <a:lstStyle/>
          <a:p>
            <a:endParaRPr lang="en-US" sz="2000" b="1" dirty="0"/>
          </a:p>
          <a:p>
            <a:endParaRPr lang="en-US" sz="2000" b="1" dirty="0" smtClean="0"/>
          </a:p>
        </p:txBody>
      </p:sp>
      <p:sp>
        <p:nvSpPr>
          <p:cNvPr id="4" name="Rectangle 3"/>
          <p:cNvSpPr/>
          <p:nvPr/>
        </p:nvSpPr>
        <p:spPr>
          <a:xfrm>
            <a:off x="1311965" y="2554785"/>
            <a:ext cx="7832035" cy="461665"/>
          </a:xfrm>
          <a:prstGeom prst="rect">
            <a:avLst/>
          </a:prstGeom>
        </p:spPr>
        <p:txBody>
          <a:bodyPr wrap="square">
            <a:spAutoFit/>
          </a:bodyPr>
          <a:lstStyle/>
          <a:p>
            <a:pPr>
              <a:defRPr/>
            </a:pPr>
            <a:r>
              <a:rPr lang="en-US" altLang="en-US" sz="2400" b="1" dirty="0" smtClean="0">
                <a:ea typeface="ＭＳ Ｐゴシック" panose="020B0600070205080204" pitchFamily="34" charset="-128"/>
              </a:rPr>
              <a:t>	</a:t>
            </a:r>
            <a:endParaRPr lang="en-US" altLang="en-US" sz="2400" b="1" dirty="0">
              <a:ea typeface="ＭＳ Ｐゴシック" panose="020B0600070205080204" pitchFamily="34" charset="-128"/>
            </a:endParaRPr>
          </a:p>
        </p:txBody>
      </p:sp>
      <p:sp>
        <p:nvSpPr>
          <p:cNvPr id="6" name="TextBox 5"/>
          <p:cNvSpPr txBox="1"/>
          <p:nvPr/>
        </p:nvSpPr>
        <p:spPr>
          <a:xfrm>
            <a:off x="449540" y="1995118"/>
            <a:ext cx="7911766" cy="4247317"/>
          </a:xfrm>
          <a:prstGeom prst="rect">
            <a:avLst/>
          </a:prstGeom>
          <a:noFill/>
        </p:spPr>
        <p:txBody>
          <a:bodyPr wrap="square" rtlCol="0">
            <a:spAutoFit/>
          </a:bodyPr>
          <a:lstStyle/>
          <a:p>
            <a:r>
              <a:rPr lang="en-US" dirty="0" smtClean="0"/>
              <a:t>PROS:</a:t>
            </a:r>
          </a:p>
          <a:p>
            <a:pPr marL="285750" indent="-285750">
              <a:buFont typeface="Arial"/>
              <a:buChar char="•"/>
            </a:pPr>
            <a:r>
              <a:rPr lang="en-US" dirty="0" smtClean="0"/>
              <a:t>Savings on all Prescott expenses</a:t>
            </a:r>
          </a:p>
          <a:p>
            <a:pPr marL="285750" indent="-285750">
              <a:buFont typeface="Arial"/>
              <a:buChar char="•"/>
            </a:pPr>
            <a:r>
              <a:rPr lang="en-US" dirty="0" smtClean="0"/>
              <a:t>Central Office moved to district owned building.</a:t>
            </a:r>
          </a:p>
          <a:p>
            <a:pPr marL="285750" indent="-285750">
              <a:buFont typeface="Arial"/>
              <a:buChar char="•"/>
            </a:pPr>
            <a:r>
              <a:rPr lang="en-US" dirty="0" smtClean="0"/>
              <a:t>Central Office moved to building with students.</a:t>
            </a:r>
          </a:p>
          <a:p>
            <a:pPr marL="285750" indent="-285750">
              <a:buFont typeface="Arial"/>
              <a:buChar char="•"/>
            </a:pPr>
            <a:r>
              <a:rPr lang="en-US" dirty="0" smtClean="0"/>
              <a:t>No teachers will lose classroom.</a:t>
            </a:r>
          </a:p>
          <a:p>
            <a:pPr marL="285750" indent="-285750">
              <a:buFont typeface="Arial"/>
              <a:buChar char="•"/>
            </a:pPr>
            <a:r>
              <a:rPr lang="en-US" dirty="0" smtClean="0"/>
              <a:t>No students relocated.</a:t>
            </a:r>
          </a:p>
          <a:p>
            <a:pPr marL="285750" indent="-285750">
              <a:buFont typeface="Arial"/>
              <a:buChar char="•"/>
            </a:pPr>
            <a:r>
              <a:rPr lang="en-US" dirty="0" smtClean="0"/>
              <a:t>Fiction and literature libraries moved back into classrooms to allow for closer proximity to students.</a:t>
            </a:r>
          </a:p>
          <a:p>
            <a:pPr marL="285750" indent="-285750">
              <a:buFont typeface="Arial"/>
              <a:buChar char="•"/>
            </a:pPr>
            <a:r>
              <a:rPr lang="en-US" dirty="0" smtClean="0"/>
              <a:t>Costs for relocation will include upgrading computer lab in Middle School South, Maker Space in Middle School North, and conference rooms space off of current south library.</a:t>
            </a:r>
          </a:p>
          <a:p>
            <a:pPr marL="285750" indent="-285750">
              <a:buFont typeface="Arial"/>
              <a:buChar char="•"/>
            </a:pPr>
            <a:r>
              <a:rPr lang="en-US" dirty="0" smtClean="0"/>
              <a:t>All library staff will remain.</a:t>
            </a:r>
          </a:p>
          <a:p>
            <a:pPr marL="285750" indent="-285750">
              <a:buFont typeface="Arial"/>
              <a:buChar char="•"/>
            </a:pPr>
            <a:endParaRPr lang="en-US" dirty="0"/>
          </a:p>
          <a:p>
            <a:r>
              <a:rPr lang="en-US" dirty="0" smtClean="0"/>
              <a:t>CONS:</a:t>
            </a:r>
          </a:p>
          <a:p>
            <a:pPr marL="285750" indent="-285750">
              <a:buFont typeface="Arial"/>
              <a:buChar char="•"/>
            </a:pPr>
            <a:r>
              <a:rPr lang="en-US" dirty="0" smtClean="0"/>
              <a:t>Some cost to re-align library resources in middle school south.</a:t>
            </a:r>
          </a:p>
        </p:txBody>
      </p:sp>
    </p:spTree>
    <p:extLst>
      <p:ext uri="{BB962C8B-B14F-4D97-AF65-F5344CB8AC3E}">
        <p14:creationId xmlns:p14="http://schemas.microsoft.com/office/powerpoint/2010/main" val="41336006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l"/>
            <a:r>
              <a:rPr lang="en-US" dirty="0" smtClean="0"/>
              <a:t>Information Gathering</a:t>
            </a:r>
            <a:endParaRPr lang="en-US" dirty="0"/>
          </a:p>
        </p:txBody>
      </p:sp>
      <p:sp>
        <p:nvSpPr>
          <p:cNvPr id="5" name="Rectangle 4"/>
          <p:cNvSpPr/>
          <p:nvPr/>
        </p:nvSpPr>
        <p:spPr>
          <a:xfrm>
            <a:off x="211695" y="1995118"/>
            <a:ext cx="8679448" cy="3046988"/>
          </a:xfrm>
          <a:prstGeom prst="rect">
            <a:avLst/>
          </a:prstGeom>
        </p:spPr>
        <p:txBody>
          <a:bodyPr wrap="square">
            <a:spAutoFit/>
          </a:bodyPr>
          <a:lstStyle/>
          <a:p>
            <a:endParaRPr lang="en-US" sz="2400" dirty="0"/>
          </a:p>
          <a:p>
            <a:pPr marL="342900" indent="-342900">
              <a:buFont typeface="Arial" panose="020B0604020202020204" pitchFamily="34" charset="0"/>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
        <p:nvSpPr>
          <p:cNvPr id="2" name="TextBox 1"/>
          <p:cNvSpPr txBox="1"/>
          <p:nvPr/>
        </p:nvSpPr>
        <p:spPr>
          <a:xfrm>
            <a:off x="449540" y="2012536"/>
            <a:ext cx="7950926" cy="4001096"/>
          </a:xfrm>
          <a:prstGeom prst="rect">
            <a:avLst/>
          </a:prstGeom>
          <a:noFill/>
        </p:spPr>
        <p:txBody>
          <a:bodyPr wrap="square" rtlCol="0">
            <a:spAutoFit/>
          </a:bodyPr>
          <a:lstStyle/>
          <a:p>
            <a:pPr marL="742950" lvl="1" indent="-285750">
              <a:buFont typeface="Arial" panose="020B0604020202020204" pitchFamily="34" charset="0"/>
              <a:buChar char="•"/>
            </a:pPr>
            <a:r>
              <a:rPr lang="en-US" b="1" dirty="0" smtClean="0"/>
              <a:t>Custodial Out-sourcing </a:t>
            </a:r>
            <a:r>
              <a:rPr lang="mr-IN" dirty="0" smtClean="0"/>
              <a:t>–</a:t>
            </a:r>
            <a:r>
              <a:rPr lang="en-US" dirty="0" smtClean="0"/>
              <a:t> met with Director of Buildings and Grounds and principals. One principal out of 5 had no concerns regarding current level of support.</a:t>
            </a:r>
            <a:endParaRPr lang="en-US" dirty="0" smtClean="0"/>
          </a:p>
          <a:p>
            <a:pPr marL="742950" lvl="1" indent="-285750">
              <a:buFont typeface="Arial" panose="020B0604020202020204" pitchFamily="34" charset="0"/>
              <a:buChar char="•"/>
            </a:pPr>
            <a:r>
              <a:rPr lang="en-US" b="1" dirty="0" smtClean="0"/>
              <a:t>Food Service Out-sourcing </a:t>
            </a:r>
            <a:r>
              <a:rPr lang="en-US" dirty="0" smtClean="0"/>
              <a:t>-  met with Director of Food Service, several principals, superintendents of three districts that had out sourced. Principals and superintendents who had experience with out-sourcing reported very positive experiences. </a:t>
            </a:r>
          </a:p>
          <a:p>
            <a:pPr marL="742950" lvl="1" indent="-285750">
              <a:buFont typeface="Arial" panose="020B0604020202020204" pitchFamily="34" charset="0"/>
              <a:buChar char="•"/>
            </a:pPr>
            <a:r>
              <a:rPr lang="en-US" b="1" dirty="0" smtClean="0"/>
              <a:t>Transportation Reconfiguration </a:t>
            </a:r>
            <a:r>
              <a:rPr lang="mr-IN" b="1" dirty="0" smtClean="0"/>
              <a:t>–</a:t>
            </a:r>
            <a:r>
              <a:rPr lang="en-US" b="1" dirty="0" smtClean="0"/>
              <a:t> </a:t>
            </a:r>
            <a:r>
              <a:rPr lang="en-US" dirty="0" smtClean="0"/>
              <a:t>met with Massachusetts Association of Regional School District (MARS) superintendents and Jay Sullivan from DESE. Members of business office staff met with Dee Bus and also observed actual ridership at all levels.</a:t>
            </a:r>
          </a:p>
          <a:p>
            <a:pPr marL="742950" lvl="1" indent="-285750">
              <a:buFont typeface="Arial" panose="020B0604020202020204" pitchFamily="34" charset="0"/>
              <a:buChar char="•"/>
            </a:pPr>
            <a:r>
              <a:rPr lang="en-US" b="1" dirty="0" smtClean="0"/>
              <a:t>Relocation of Central Office </a:t>
            </a:r>
            <a:r>
              <a:rPr lang="mr-IN" dirty="0" smtClean="0"/>
              <a:t>–</a:t>
            </a:r>
            <a:r>
              <a:rPr lang="en-US" dirty="0" smtClean="0"/>
              <a:t> met with staff at </a:t>
            </a:r>
            <a:r>
              <a:rPr lang="en-US" dirty="0" err="1" smtClean="0"/>
              <a:t>Boutwell</a:t>
            </a:r>
            <a:r>
              <a:rPr lang="en-US" dirty="0" smtClean="0"/>
              <a:t>, GDRHS, and GDRMS (5</a:t>
            </a:r>
            <a:r>
              <a:rPr lang="en-US" baseline="30000" dirty="0" smtClean="0"/>
              <a:t>th</a:t>
            </a:r>
            <a:r>
              <a:rPr lang="en-US" dirty="0" smtClean="0"/>
              <a:t>, 6</a:t>
            </a:r>
            <a:r>
              <a:rPr lang="en-US" baseline="30000" dirty="0" smtClean="0"/>
              <a:t>th</a:t>
            </a:r>
            <a:r>
              <a:rPr lang="en-US" dirty="0" smtClean="0"/>
              <a:t>, and open meeting). </a:t>
            </a:r>
            <a:endParaRPr lang="en-US" b="1" dirty="0" smtClean="0"/>
          </a:p>
          <a:p>
            <a:pPr marL="742950" lvl="1" indent="-28575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31704379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4018" y="-145528"/>
            <a:ext cx="7374070" cy="6858000"/>
          </a:xfrm>
          <a:prstGeom prst="rect">
            <a:avLst/>
          </a:prstGeom>
        </p:spPr>
      </p:pic>
    </p:spTree>
    <p:extLst>
      <p:ext uri="{BB962C8B-B14F-4D97-AF65-F5344CB8AC3E}">
        <p14:creationId xmlns:p14="http://schemas.microsoft.com/office/powerpoint/2010/main" val="3637015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032016"/>
          </a:xfrm>
          <a:prstGeom prst="rect">
            <a:avLst/>
          </a:prstGeom>
        </p:spPr>
      </p:pic>
      <p:cxnSp>
        <p:nvCxnSpPr>
          <p:cNvPr id="6" name="Straight Connector 5"/>
          <p:cNvCxnSpPr/>
          <p:nvPr/>
        </p:nvCxnSpPr>
        <p:spPr>
          <a:xfrm>
            <a:off x="2129742" y="2989936"/>
            <a:ext cx="1984231" cy="79379"/>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526588" y="2434284"/>
            <a:ext cx="1587385"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solidFill>
                  <a:srgbClr val="FF0000"/>
                </a:solidFill>
              </a:rPr>
              <a:t>NON-FICTION</a:t>
            </a:r>
            <a:endParaRPr lang="en-US" dirty="0">
              <a:solidFill>
                <a:srgbClr val="FF0000"/>
              </a:solidFill>
            </a:endParaRPr>
          </a:p>
        </p:txBody>
      </p:sp>
      <p:cxnSp>
        <p:nvCxnSpPr>
          <p:cNvPr id="30" name="Straight Connector 29"/>
          <p:cNvCxnSpPr/>
          <p:nvPr/>
        </p:nvCxnSpPr>
        <p:spPr>
          <a:xfrm flipH="1" flipV="1">
            <a:off x="4113973" y="2816845"/>
            <a:ext cx="396847" cy="1323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0" idx="3"/>
          </p:cNvCxnSpPr>
          <p:nvPr/>
        </p:nvCxnSpPr>
        <p:spPr>
          <a:xfrm>
            <a:off x="4113973" y="2618950"/>
            <a:ext cx="0" cy="37098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137889" y="2434284"/>
            <a:ext cx="189163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solidFill>
                  <a:srgbClr val="FF0000"/>
                </a:solidFill>
              </a:rPr>
              <a:t>ADD NEW DOORWAY HERE</a:t>
            </a:r>
            <a:endParaRPr lang="en-US" dirty="0">
              <a:solidFill>
                <a:srgbClr val="FF0000"/>
              </a:solidFill>
            </a:endParaRPr>
          </a:p>
        </p:txBody>
      </p:sp>
      <p:cxnSp>
        <p:nvCxnSpPr>
          <p:cNvPr id="35" name="Straight Arrow Connector 34"/>
          <p:cNvCxnSpPr/>
          <p:nvPr/>
        </p:nvCxnSpPr>
        <p:spPr>
          <a:xfrm flipH="1">
            <a:off x="5159002" y="2830075"/>
            <a:ext cx="886290" cy="15986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645642" y="3744035"/>
            <a:ext cx="156092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solidFill>
                  <a:srgbClr val="FF0000"/>
                </a:solidFill>
              </a:rPr>
              <a:t>CENTRAL OFFICE SPACE</a:t>
            </a:r>
            <a:endParaRPr lang="en-US" dirty="0">
              <a:solidFill>
                <a:srgbClr val="FF0000"/>
              </a:solidFill>
            </a:endParaRPr>
          </a:p>
        </p:txBody>
      </p:sp>
      <p:sp>
        <p:nvSpPr>
          <p:cNvPr id="37" name="TextBox 36"/>
          <p:cNvSpPr txBox="1"/>
          <p:nvPr/>
        </p:nvSpPr>
        <p:spPr>
          <a:xfrm>
            <a:off x="5555848" y="92609"/>
            <a:ext cx="269855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solidFill>
                  <a:srgbClr val="FF0000"/>
                </a:solidFill>
              </a:rPr>
              <a:t>CENTRAL OFFICE SPACE</a:t>
            </a:r>
            <a:endParaRPr lang="en-US" dirty="0">
              <a:solidFill>
                <a:srgbClr val="FF0000"/>
              </a:solidFill>
            </a:endParaRPr>
          </a:p>
        </p:txBody>
      </p:sp>
    </p:spTree>
    <p:extLst>
      <p:ext uri="{BB962C8B-B14F-4D97-AF65-F5344CB8AC3E}">
        <p14:creationId xmlns:p14="http://schemas.microsoft.com/office/powerpoint/2010/main" val="267726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93453" y="274638"/>
            <a:ext cx="8072647" cy="6024562"/>
          </a:xfrm>
          <a:prstGeom prst="rect">
            <a:avLst/>
          </a:prstGeom>
        </p:spPr>
      </p:pic>
      <p:cxnSp>
        <p:nvCxnSpPr>
          <p:cNvPr id="6" name="Straight Connector 5"/>
          <p:cNvCxnSpPr/>
          <p:nvPr/>
        </p:nvCxnSpPr>
        <p:spPr>
          <a:xfrm flipH="1" flipV="1">
            <a:off x="5992379" y="3175153"/>
            <a:ext cx="449759" cy="1323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5992379" y="3175153"/>
            <a:ext cx="0" cy="727639"/>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flipH="1">
            <a:off x="3161543" y="3744036"/>
            <a:ext cx="2830836"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p:nvCxnSpPr>
        <p:spPr>
          <a:xfrm flipH="1" flipV="1">
            <a:off x="4166886" y="4630432"/>
            <a:ext cx="2169427" cy="2646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flipH="1">
            <a:off x="4153658" y="4656891"/>
            <a:ext cx="13228" cy="1256832"/>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5026720" y="4656891"/>
            <a:ext cx="0" cy="1256832"/>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22" name="TextBox 21"/>
          <p:cNvSpPr txBox="1"/>
          <p:nvPr/>
        </p:nvSpPr>
        <p:spPr>
          <a:xfrm>
            <a:off x="3703899" y="2579812"/>
            <a:ext cx="215619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NON-FICTION</a:t>
            </a:r>
            <a:endParaRPr lang="en-US" dirty="0"/>
          </a:p>
        </p:txBody>
      </p:sp>
      <p:sp>
        <p:nvSpPr>
          <p:cNvPr id="23" name="TextBox 22"/>
          <p:cNvSpPr txBox="1"/>
          <p:nvPr/>
        </p:nvSpPr>
        <p:spPr>
          <a:xfrm>
            <a:off x="3889094" y="4048320"/>
            <a:ext cx="210328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ADMIN ASSISTANTS</a:t>
            </a:r>
            <a:endParaRPr lang="en-US" dirty="0"/>
          </a:p>
        </p:txBody>
      </p:sp>
      <p:cxnSp>
        <p:nvCxnSpPr>
          <p:cNvPr id="25" name="Straight Connector 24"/>
          <p:cNvCxnSpPr/>
          <p:nvPr/>
        </p:nvCxnSpPr>
        <p:spPr>
          <a:xfrm flipH="1" flipV="1">
            <a:off x="3029260" y="4921487"/>
            <a:ext cx="1124398" cy="3969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26" name="TextBox 25"/>
          <p:cNvSpPr txBox="1"/>
          <p:nvPr/>
        </p:nvSpPr>
        <p:spPr>
          <a:xfrm>
            <a:off x="2725011" y="5212543"/>
            <a:ext cx="1164083"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SPED RECORDS</a:t>
            </a:r>
            <a:endParaRPr lang="en-US" dirty="0"/>
          </a:p>
        </p:txBody>
      </p:sp>
      <p:sp>
        <p:nvSpPr>
          <p:cNvPr id="27" name="TextBox 26"/>
          <p:cNvSpPr txBox="1"/>
          <p:nvPr/>
        </p:nvSpPr>
        <p:spPr>
          <a:xfrm>
            <a:off x="5317740" y="4961177"/>
            <a:ext cx="83337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OFF</a:t>
            </a:r>
            <a:endParaRPr lang="en-US" dirty="0"/>
          </a:p>
        </p:txBody>
      </p:sp>
      <p:sp>
        <p:nvSpPr>
          <p:cNvPr id="28" name="TextBox 27"/>
          <p:cNvSpPr txBox="1"/>
          <p:nvPr/>
        </p:nvSpPr>
        <p:spPr>
          <a:xfrm rot="5400000">
            <a:off x="4272409" y="5186376"/>
            <a:ext cx="68847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OFF</a:t>
            </a:r>
            <a:endParaRPr lang="en-US" dirty="0"/>
          </a:p>
        </p:txBody>
      </p:sp>
      <p:sp>
        <p:nvSpPr>
          <p:cNvPr id="29" name="TextBox 28"/>
          <p:cNvSpPr txBox="1"/>
          <p:nvPr/>
        </p:nvSpPr>
        <p:spPr>
          <a:xfrm>
            <a:off x="2725010" y="2844408"/>
            <a:ext cx="304249"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smtClean="0"/>
              <a:t>O</a:t>
            </a:r>
            <a:endParaRPr lang="en-US" dirty="0"/>
          </a:p>
        </p:txBody>
      </p:sp>
      <p:sp>
        <p:nvSpPr>
          <p:cNvPr id="30" name="TextBox 29"/>
          <p:cNvSpPr txBox="1"/>
          <p:nvPr/>
        </p:nvSpPr>
        <p:spPr>
          <a:xfrm>
            <a:off x="6918355" y="2844408"/>
            <a:ext cx="124774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smtClean="0"/>
              <a:t>ENTRANCE</a:t>
            </a:r>
            <a:endParaRPr lang="en-US" dirty="0"/>
          </a:p>
        </p:txBody>
      </p:sp>
      <p:sp>
        <p:nvSpPr>
          <p:cNvPr id="31" name="TextBox 30"/>
          <p:cNvSpPr txBox="1"/>
          <p:nvPr/>
        </p:nvSpPr>
        <p:spPr>
          <a:xfrm rot="5679503">
            <a:off x="6391171" y="4988173"/>
            <a:ext cx="1283136"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smtClean="0"/>
              <a:t>CONF. ROOM</a:t>
            </a:r>
            <a:endParaRPr lang="en-US" dirty="0"/>
          </a:p>
        </p:txBody>
      </p:sp>
    </p:spTree>
    <p:extLst>
      <p:ext uri="{BB962C8B-B14F-4D97-AF65-F5344CB8AC3E}">
        <p14:creationId xmlns:p14="http://schemas.microsoft.com/office/powerpoint/2010/main" val="53359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7563" y="1336209"/>
            <a:ext cx="7464152" cy="4273227"/>
          </a:xfrm>
          <a:prstGeom prst="rect">
            <a:avLst/>
          </a:prstGeom>
        </p:spPr>
      </p:pic>
      <p:cxnSp>
        <p:nvCxnSpPr>
          <p:cNvPr id="6" name="Straight Connector 5"/>
          <p:cNvCxnSpPr/>
          <p:nvPr/>
        </p:nvCxnSpPr>
        <p:spPr>
          <a:xfrm>
            <a:off x="6045292" y="2010930"/>
            <a:ext cx="0" cy="357205"/>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6045292" y="2368135"/>
            <a:ext cx="714323"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5450022" y="926086"/>
            <a:ext cx="211651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BUSINESS OFFICE</a:t>
            </a:r>
            <a:endParaRPr lang="en-US" dirty="0"/>
          </a:p>
        </p:txBody>
      </p:sp>
      <p:cxnSp>
        <p:nvCxnSpPr>
          <p:cNvPr id="11" name="Straight Arrow Connector 10"/>
          <p:cNvCxnSpPr/>
          <p:nvPr/>
        </p:nvCxnSpPr>
        <p:spPr>
          <a:xfrm flipH="1">
            <a:off x="5714587" y="1336209"/>
            <a:ext cx="1045028" cy="9260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889094" y="1891862"/>
            <a:ext cx="0" cy="7540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137627" y="1006567"/>
            <a:ext cx="197100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CURR. DIRECTORS</a:t>
            </a:r>
            <a:endParaRPr lang="en-US" dirty="0"/>
          </a:p>
        </p:txBody>
      </p:sp>
      <p:cxnSp>
        <p:nvCxnSpPr>
          <p:cNvPr id="16" name="Straight Arrow Connector 15"/>
          <p:cNvCxnSpPr/>
          <p:nvPr/>
        </p:nvCxnSpPr>
        <p:spPr>
          <a:xfrm>
            <a:off x="2354621" y="1375899"/>
            <a:ext cx="754009" cy="6350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214455" y="463043"/>
            <a:ext cx="1944547"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BLDGS &amp; GROUNDS</a:t>
            </a:r>
            <a:endParaRPr lang="en-US" dirty="0"/>
          </a:p>
        </p:txBody>
      </p:sp>
      <p:cxnSp>
        <p:nvCxnSpPr>
          <p:cNvPr id="19" name="Straight Arrow Connector 18"/>
          <p:cNvCxnSpPr/>
          <p:nvPr/>
        </p:nvCxnSpPr>
        <p:spPr>
          <a:xfrm>
            <a:off x="4299168" y="1295418"/>
            <a:ext cx="132282" cy="83458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489707" y="3638196"/>
            <a:ext cx="92597" cy="7408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997723" y="3849873"/>
            <a:ext cx="139399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CURR/HR</a:t>
            </a:r>
            <a:endParaRPr lang="en-US" dirty="0"/>
          </a:p>
        </p:txBody>
      </p:sp>
      <p:cxnSp>
        <p:nvCxnSpPr>
          <p:cNvPr id="26" name="Straight Arrow Connector 25"/>
          <p:cNvCxnSpPr/>
          <p:nvPr/>
        </p:nvCxnSpPr>
        <p:spPr>
          <a:xfrm flipH="1">
            <a:off x="6375997" y="4021861"/>
            <a:ext cx="48944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973807" y="5079142"/>
            <a:ext cx="152124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ADMIN ASST.</a:t>
            </a:r>
            <a:endParaRPr lang="en-US" dirty="0"/>
          </a:p>
        </p:txBody>
      </p:sp>
      <p:cxnSp>
        <p:nvCxnSpPr>
          <p:cNvPr id="29" name="Straight Arrow Connector 28"/>
          <p:cNvCxnSpPr/>
          <p:nvPr/>
        </p:nvCxnSpPr>
        <p:spPr>
          <a:xfrm flipH="1" flipV="1">
            <a:off x="5159002" y="4021861"/>
            <a:ext cx="145510" cy="105728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730355" y="3519128"/>
            <a:ext cx="1" cy="8599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108630" y="5448474"/>
            <a:ext cx="164029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TECHNOLOGY</a:t>
            </a:r>
            <a:endParaRPr lang="en-US" dirty="0"/>
          </a:p>
        </p:txBody>
      </p:sp>
      <p:cxnSp>
        <p:nvCxnSpPr>
          <p:cNvPr id="35" name="Straight Arrow Connector 34"/>
          <p:cNvCxnSpPr/>
          <p:nvPr/>
        </p:nvCxnSpPr>
        <p:spPr>
          <a:xfrm flipV="1">
            <a:off x="4087517" y="4219205"/>
            <a:ext cx="343933" cy="12292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3214455" y="4219205"/>
            <a:ext cx="370390" cy="12292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620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285750" indent="-285750" algn="l">
              <a:buFont typeface="Arial"/>
              <a:buChar char="•"/>
            </a:pPr>
            <a:r>
              <a:rPr lang="en-US" dirty="0" smtClean="0"/>
              <a:t>Move central office to Middle School south.</a:t>
            </a:r>
          </a:p>
          <a:p>
            <a:pPr marL="285750" indent="-285750" algn="l">
              <a:buFont typeface="Arial"/>
              <a:buChar char="•"/>
            </a:pPr>
            <a:r>
              <a:rPr lang="en-US" dirty="0" smtClean="0"/>
              <a:t>Highest cost savings vs. cost to implement.</a:t>
            </a:r>
          </a:p>
          <a:p>
            <a:pPr marL="285750" indent="-285750" algn="l">
              <a:buFont typeface="Arial"/>
              <a:buChar char="•"/>
            </a:pPr>
            <a:r>
              <a:rPr lang="en-US" dirty="0" smtClean="0"/>
              <a:t>No teacher will lose room</a:t>
            </a:r>
          </a:p>
          <a:p>
            <a:pPr marL="285750" indent="-285750" algn="l">
              <a:buFont typeface="Arial"/>
              <a:buChar char="•"/>
            </a:pPr>
            <a:r>
              <a:rPr lang="en-US" dirty="0" smtClean="0"/>
              <a:t>Minimal impact to students</a:t>
            </a:r>
          </a:p>
          <a:p>
            <a:pPr marL="285750" indent="-285750" algn="l">
              <a:buFont typeface="Arial"/>
              <a:buChar char="•"/>
            </a:pPr>
            <a:r>
              <a:rPr lang="en-US" dirty="0" smtClean="0"/>
              <a:t>Central office increased proximity to students and teachers</a:t>
            </a:r>
          </a:p>
          <a:p>
            <a:pPr marL="285750" indent="-285750" algn="l">
              <a:buFont typeface="Arial"/>
              <a:buChar char="•"/>
            </a:pPr>
            <a:r>
              <a:rPr lang="en-US" dirty="0" smtClean="0"/>
              <a:t>Central office in district owned building</a:t>
            </a:r>
          </a:p>
          <a:p>
            <a:pPr marL="285750" indent="-285750" algn="l">
              <a:buFont typeface="Arial"/>
              <a:buChar char="•"/>
            </a:pPr>
            <a:r>
              <a:rPr lang="en-US" dirty="0" smtClean="0"/>
              <a:t>Full utilization of portables not able to be used as classroom space.</a:t>
            </a:r>
          </a:p>
        </p:txBody>
      </p:sp>
      <p:sp>
        <p:nvSpPr>
          <p:cNvPr id="3" name="Title 2"/>
          <p:cNvSpPr>
            <a:spLocks noGrp="1"/>
          </p:cNvSpPr>
          <p:nvPr>
            <p:ph type="title"/>
          </p:nvPr>
        </p:nvSpPr>
        <p:spPr/>
        <p:txBody>
          <a:bodyPr/>
          <a:lstStyle/>
          <a:p>
            <a:r>
              <a:rPr lang="en-US" dirty="0" smtClean="0"/>
              <a:t>Recommendation</a:t>
            </a:r>
            <a:endParaRPr lang="en-US" dirty="0"/>
          </a:p>
        </p:txBody>
      </p:sp>
    </p:spTree>
    <p:extLst>
      <p:ext uri="{BB962C8B-B14F-4D97-AF65-F5344CB8AC3E}">
        <p14:creationId xmlns:p14="http://schemas.microsoft.com/office/powerpoint/2010/main" val="23269883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gn="l"/>
            <a:endParaRPr lang="en-US" dirty="0" smtClean="0"/>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5292833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l"/>
            <a:r>
              <a:rPr lang="en-US" dirty="0" smtClean="0"/>
              <a:t>Custodial Privatization</a:t>
            </a:r>
            <a:endParaRPr lang="en-US" dirty="0"/>
          </a:p>
        </p:txBody>
      </p:sp>
      <p:sp>
        <p:nvSpPr>
          <p:cNvPr id="5" name="Rectangle 4"/>
          <p:cNvSpPr/>
          <p:nvPr/>
        </p:nvSpPr>
        <p:spPr>
          <a:xfrm>
            <a:off x="211695" y="1995118"/>
            <a:ext cx="8679448" cy="3046988"/>
          </a:xfrm>
          <a:prstGeom prst="rect">
            <a:avLst/>
          </a:prstGeom>
        </p:spPr>
        <p:txBody>
          <a:bodyPr wrap="square">
            <a:spAutoFit/>
          </a:bodyPr>
          <a:lstStyle/>
          <a:p>
            <a:endParaRPr lang="en-US" sz="2400" dirty="0"/>
          </a:p>
          <a:p>
            <a:pPr marL="342900" indent="-342900">
              <a:buFont typeface="Arial" panose="020B0604020202020204" pitchFamily="34" charset="0"/>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
        <p:nvSpPr>
          <p:cNvPr id="2" name="TextBox 1"/>
          <p:cNvSpPr txBox="1"/>
          <p:nvPr/>
        </p:nvSpPr>
        <p:spPr>
          <a:xfrm>
            <a:off x="449540" y="2012536"/>
            <a:ext cx="7950926" cy="3477875"/>
          </a:xfrm>
          <a:prstGeom prst="rect">
            <a:avLst/>
          </a:prstGeom>
          <a:noFill/>
        </p:spPr>
        <p:txBody>
          <a:bodyPr wrap="square" rtlCol="0">
            <a:spAutoFit/>
          </a:bodyPr>
          <a:lstStyle/>
          <a:p>
            <a:pPr marL="285750" indent="-285750">
              <a:buFont typeface="Arial" panose="020B0604020202020204" pitchFamily="34" charset="0"/>
              <a:buChar char="•"/>
            </a:pPr>
            <a:r>
              <a:rPr lang="en-US" sz="2000" b="1" u="sng" dirty="0" smtClean="0"/>
              <a:t>Potential Savings: $205,204.68</a:t>
            </a:r>
          </a:p>
          <a:p>
            <a:pPr marL="742950" lvl="1" indent="-285750">
              <a:buFont typeface="Arial" panose="020B0604020202020204" pitchFamily="34" charset="0"/>
              <a:buChar char="•"/>
            </a:pPr>
            <a:r>
              <a:rPr lang="en-US" sz="2000" dirty="0" smtClean="0"/>
              <a:t>The current cost for custodian Salaries and Benefits is $975,980.68</a:t>
            </a:r>
          </a:p>
          <a:p>
            <a:pPr marL="742950" lvl="1" indent="-285750">
              <a:buFont typeface="Arial" panose="020B0604020202020204" pitchFamily="34" charset="0"/>
              <a:buChar char="•"/>
            </a:pPr>
            <a:r>
              <a:rPr lang="en-US" sz="2000" dirty="0" smtClean="0"/>
              <a:t>A proposal from a privatization firm listed the cost as $770,776.00</a:t>
            </a:r>
          </a:p>
          <a:p>
            <a:pPr marL="742950" lvl="1" indent="-285750">
              <a:buFont typeface="Arial" panose="020B0604020202020204" pitchFamily="34" charset="0"/>
              <a:buChar char="•"/>
            </a:pPr>
            <a:r>
              <a:rPr lang="en-US" sz="2000" dirty="0" smtClean="0"/>
              <a:t>This would indicate a savings of $205,204.68, most of this can be attributed to the savings in benefits.</a:t>
            </a:r>
          </a:p>
          <a:p>
            <a:pPr marL="742950" lvl="1" indent="-285750">
              <a:buFont typeface="Arial" panose="020B0604020202020204" pitchFamily="34" charset="0"/>
              <a:buChar char="•"/>
            </a:pPr>
            <a:r>
              <a:rPr lang="en-US" sz="2000" dirty="0" smtClean="0"/>
              <a:t>This savings model includes reducing to a single day custodian at the middle school buildings per the recommendation of the Abrahams reports but if we wished to add one the cost would be $41,000.</a:t>
            </a:r>
          </a:p>
        </p:txBody>
      </p:sp>
    </p:spTree>
    <p:extLst>
      <p:ext uri="{BB962C8B-B14F-4D97-AF65-F5344CB8AC3E}">
        <p14:creationId xmlns:p14="http://schemas.microsoft.com/office/powerpoint/2010/main" val="7679906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pPr algn="l"/>
            <a:r>
              <a:rPr lang="en-US" dirty="0" smtClean="0"/>
              <a:t>Custodial Additional Considerations</a:t>
            </a:r>
            <a:endParaRPr lang="en-US" dirty="0"/>
          </a:p>
        </p:txBody>
      </p:sp>
      <p:sp>
        <p:nvSpPr>
          <p:cNvPr id="5" name="Rectangle 4"/>
          <p:cNvSpPr/>
          <p:nvPr/>
        </p:nvSpPr>
        <p:spPr>
          <a:xfrm>
            <a:off x="211695" y="1995118"/>
            <a:ext cx="8679448" cy="3046988"/>
          </a:xfrm>
          <a:prstGeom prst="rect">
            <a:avLst/>
          </a:prstGeom>
        </p:spPr>
        <p:txBody>
          <a:bodyPr wrap="square">
            <a:spAutoFit/>
          </a:bodyPr>
          <a:lstStyle/>
          <a:p>
            <a:endParaRPr lang="en-US" sz="2400" dirty="0"/>
          </a:p>
          <a:p>
            <a:pPr marL="342900" indent="-342900">
              <a:buFont typeface="Arial" panose="020B0604020202020204" pitchFamily="34" charset="0"/>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
        <p:nvSpPr>
          <p:cNvPr id="2" name="TextBox 1"/>
          <p:cNvSpPr txBox="1"/>
          <p:nvPr/>
        </p:nvSpPr>
        <p:spPr>
          <a:xfrm>
            <a:off x="449540" y="2012536"/>
            <a:ext cx="7950926" cy="3477875"/>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t>This quick financial analysis does not include savings that would be realized in cleaning supplies (roughly $15,000), assessment from Middlesex County Retirement system, and Worker’s Compensation insurance. </a:t>
            </a:r>
          </a:p>
          <a:p>
            <a:pPr marL="742950" lvl="1" indent="-285750">
              <a:buFont typeface="Arial" panose="020B0604020202020204" pitchFamily="34" charset="0"/>
              <a:buChar char="•"/>
            </a:pPr>
            <a:r>
              <a:rPr lang="en-US" sz="2000" dirty="0"/>
              <a:t>When considering this model it is important to note that in the first year and a half we could see a significant rise in unemployment. The privatization firms work to keep current employees but in the unlikely scenario that all employees remained unemployed there could be significant costs. If all employees were to file we could see this as high as $389,140 in the first year and $194,569.93 in the second year.</a:t>
            </a:r>
          </a:p>
        </p:txBody>
      </p:sp>
    </p:spTree>
    <p:extLst>
      <p:ext uri="{BB962C8B-B14F-4D97-AF65-F5344CB8AC3E}">
        <p14:creationId xmlns:p14="http://schemas.microsoft.com/office/powerpoint/2010/main" val="12759136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85750" indent="-285750" algn="l">
              <a:buFont typeface="Arial"/>
              <a:buChar char="•"/>
            </a:pPr>
            <a:r>
              <a:rPr lang="en-US" dirty="0" smtClean="0"/>
              <a:t>Continue to explore for fy20 due to high probability of some unemployment claims.</a:t>
            </a:r>
          </a:p>
          <a:p>
            <a:pPr marL="285750" indent="-285750" algn="l">
              <a:buFont typeface="Arial"/>
              <a:buChar char="•"/>
            </a:pPr>
            <a:r>
              <a:rPr lang="en-US" dirty="0" smtClean="0"/>
              <a:t>Explore possibility of phasing in school by school in order to limit unemployment claims. </a:t>
            </a:r>
            <a:endParaRPr lang="en-US" dirty="0"/>
          </a:p>
        </p:txBody>
      </p:sp>
      <p:sp>
        <p:nvSpPr>
          <p:cNvPr id="3" name="Title 2"/>
          <p:cNvSpPr>
            <a:spLocks noGrp="1"/>
          </p:cNvSpPr>
          <p:nvPr>
            <p:ph type="title"/>
          </p:nvPr>
        </p:nvSpPr>
        <p:spPr/>
        <p:txBody>
          <a:bodyPr/>
          <a:lstStyle/>
          <a:p>
            <a:r>
              <a:rPr lang="en-US" dirty="0" smtClean="0"/>
              <a:t>Recommendation</a:t>
            </a:r>
            <a:endParaRPr lang="en-US" dirty="0"/>
          </a:p>
        </p:txBody>
      </p:sp>
    </p:spTree>
    <p:extLst>
      <p:ext uri="{BB962C8B-B14F-4D97-AF65-F5344CB8AC3E}">
        <p14:creationId xmlns:p14="http://schemas.microsoft.com/office/powerpoint/2010/main" val="121339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l"/>
            <a:r>
              <a:rPr lang="en-US" dirty="0" smtClean="0"/>
              <a:t>Food Service Privatization</a:t>
            </a:r>
            <a:endParaRPr lang="en-US" dirty="0"/>
          </a:p>
        </p:txBody>
      </p:sp>
      <p:sp>
        <p:nvSpPr>
          <p:cNvPr id="5" name="Rectangle 4"/>
          <p:cNvSpPr/>
          <p:nvPr/>
        </p:nvSpPr>
        <p:spPr>
          <a:xfrm>
            <a:off x="211695" y="1995118"/>
            <a:ext cx="8679448" cy="2308324"/>
          </a:xfrm>
          <a:prstGeom prst="rect">
            <a:avLst/>
          </a:prstGeom>
        </p:spPr>
        <p:txBody>
          <a:bodyPr wrap="square">
            <a:spAutoFit/>
          </a:bodyPr>
          <a:lstStyle/>
          <a:p>
            <a:pPr marL="342900" indent="-342900">
              <a:buFont typeface="Arial"/>
              <a:buChar char="•"/>
            </a:pPr>
            <a:endParaRPr lang="en-US" sz="2400" dirty="0" smtClean="0"/>
          </a:p>
          <a:p>
            <a:pPr marL="342900" indent="-342900">
              <a:buFont typeface="Arial"/>
              <a:buChar char="•"/>
            </a:pPr>
            <a:endParaRPr lang="en-US" sz="2400" dirty="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
        <p:nvSpPr>
          <p:cNvPr id="2" name="TextBox 1"/>
          <p:cNvSpPr txBox="1"/>
          <p:nvPr/>
        </p:nvSpPr>
        <p:spPr>
          <a:xfrm>
            <a:off x="211695" y="1902785"/>
            <a:ext cx="8679448" cy="4247317"/>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t>Potential Saving: $179,897</a:t>
            </a:r>
          </a:p>
          <a:p>
            <a:pPr marL="285750" indent="-285750">
              <a:buFont typeface="Arial" panose="020B0604020202020204" pitchFamily="34" charset="0"/>
              <a:buChar char="•"/>
            </a:pPr>
            <a:r>
              <a:rPr lang="en-US" dirty="0" smtClean="0"/>
              <a:t>Currently the food service department runs a deficit of $179,897 if all benefits costs are billed to the department.</a:t>
            </a:r>
          </a:p>
          <a:p>
            <a:pPr marL="285750" indent="-285750">
              <a:buFont typeface="Arial" panose="020B0604020202020204" pitchFamily="34" charset="0"/>
              <a:buChar char="•"/>
            </a:pPr>
            <a:r>
              <a:rPr lang="en-US" dirty="0" smtClean="0"/>
              <a:t>A privatization firm estimates that they can reduce costs and increase profitability and participation such that the food service department will be self sustaining. Cost reduction accounting for $53,000 and profitability increases accounting for $130,000</a:t>
            </a:r>
          </a:p>
          <a:p>
            <a:pPr marL="285750" indent="-285750">
              <a:buFont typeface="Arial" panose="020B0604020202020204" pitchFamily="34" charset="0"/>
              <a:buChar char="•"/>
            </a:pPr>
            <a:r>
              <a:rPr lang="en-US" dirty="0" smtClean="0"/>
              <a:t>The main drivers for the increases in participation in profitability would be increasing meal and al a carte offerings.</a:t>
            </a:r>
          </a:p>
          <a:p>
            <a:pPr marL="285750" indent="-285750">
              <a:buFont typeface="Arial" panose="020B0604020202020204" pitchFamily="34" charset="0"/>
              <a:buChar char="•"/>
            </a:pPr>
            <a:r>
              <a:rPr lang="en-US" dirty="0" smtClean="0"/>
              <a:t>There are additional potential savings from food costs that were more difficult to estimate but could bring an additional cost savings of as much as 5% ($10,000).</a:t>
            </a:r>
          </a:p>
          <a:p>
            <a:pPr marL="285750" indent="-285750">
              <a:buFont typeface="Arial" panose="020B0604020202020204" pitchFamily="34" charset="0"/>
              <a:buChar char="•"/>
            </a:pPr>
            <a:r>
              <a:rPr lang="en-US" dirty="0" smtClean="0"/>
              <a:t>As is the case with all privatization, the impact of unemployment needs to be considered. The costs could be as high as $193,466.73 for the first year and $96,733.36 for the second year. The vendor who I worked the numbers with let me know this is unlikely as they generally retain over 70% of the employees.</a:t>
            </a:r>
            <a:endParaRPr lang="en-US" dirty="0"/>
          </a:p>
        </p:txBody>
      </p:sp>
    </p:spTree>
    <p:extLst>
      <p:ext uri="{BB962C8B-B14F-4D97-AF65-F5344CB8AC3E}">
        <p14:creationId xmlns:p14="http://schemas.microsoft.com/office/powerpoint/2010/main" val="6071567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85750" indent="-285750" algn="l">
              <a:buFont typeface="Arial"/>
              <a:buChar char="•"/>
            </a:pPr>
            <a:r>
              <a:rPr lang="en-US" dirty="0" smtClean="0"/>
              <a:t>Continue to explore out-sourcing food service for fy19.</a:t>
            </a:r>
          </a:p>
          <a:p>
            <a:pPr marL="285750" indent="-285750" algn="l">
              <a:buFont typeface="Arial"/>
              <a:buChar char="•"/>
            </a:pPr>
            <a:r>
              <a:rPr lang="en-US" dirty="0" smtClean="0"/>
              <a:t>Seek additional proposals as is required by regulations.</a:t>
            </a:r>
          </a:p>
          <a:p>
            <a:pPr marL="285750" indent="-285750" algn="l">
              <a:buFont typeface="Arial"/>
              <a:buChar char="•"/>
            </a:pPr>
            <a:r>
              <a:rPr lang="en-US" dirty="0" smtClean="0"/>
              <a:t>Select best proposal for school committee approval by early 2018.</a:t>
            </a:r>
            <a:endParaRPr lang="en-US" dirty="0"/>
          </a:p>
        </p:txBody>
      </p:sp>
      <p:sp>
        <p:nvSpPr>
          <p:cNvPr id="3" name="Title 2"/>
          <p:cNvSpPr>
            <a:spLocks noGrp="1"/>
          </p:cNvSpPr>
          <p:nvPr>
            <p:ph type="title"/>
          </p:nvPr>
        </p:nvSpPr>
        <p:spPr/>
        <p:txBody>
          <a:bodyPr/>
          <a:lstStyle/>
          <a:p>
            <a:r>
              <a:rPr lang="en-US" dirty="0" smtClean="0"/>
              <a:t>Recommendation</a:t>
            </a:r>
            <a:endParaRPr lang="en-US" dirty="0"/>
          </a:p>
        </p:txBody>
      </p:sp>
    </p:spTree>
    <p:extLst>
      <p:ext uri="{BB962C8B-B14F-4D97-AF65-F5344CB8AC3E}">
        <p14:creationId xmlns:p14="http://schemas.microsoft.com/office/powerpoint/2010/main" val="359316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l"/>
            <a:r>
              <a:rPr lang="en-US" dirty="0" smtClean="0"/>
              <a:t>Transportation Option A</a:t>
            </a:r>
            <a:endParaRPr lang="en-US" dirty="0"/>
          </a:p>
        </p:txBody>
      </p:sp>
      <p:sp>
        <p:nvSpPr>
          <p:cNvPr id="5" name="Rectangle 4"/>
          <p:cNvSpPr/>
          <p:nvPr/>
        </p:nvSpPr>
        <p:spPr>
          <a:xfrm>
            <a:off x="211695" y="1995118"/>
            <a:ext cx="8679448" cy="4524315"/>
          </a:xfrm>
          <a:prstGeom prst="rect">
            <a:avLst/>
          </a:prstGeom>
        </p:spPr>
        <p:txBody>
          <a:bodyPr wrap="square">
            <a:spAutoFit/>
          </a:bodyPr>
          <a:lstStyle/>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endParaRPr lang="en-US" sz="2400" dirty="0" smtClean="0"/>
          </a:p>
          <a:p>
            <a:endParaRPr lang="en-US" sz="2400" dirty="0"/>
          </a:p>
          <a:p>
            <a:pPr marL="342900" indent="-342900">
              <a:buFont typeface="Arial"/>
              <a:buChar char="•"/>
            </a:pPr>
            <a:endParaRPr lang="en-US" sz="2400" dirty="0" smtClean="0"/>
          </a:p>
          <a:p>
            <a:pPr marL="342900" indent="-342900">
              <a:buFont typeface="Arial"/>
              <a:buChar char="•"/>
            </a:pPr>
            <a:endParaRPr lang="en-US" sz="2400" dirty="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
        <p:nvSpPr>
          <p:cNvPr id="2" name="TextBox 1"/>
          <p:cNvSpPr txBox="1"/>
          <p:nvPr/>
        </p:nvSpPr>
        <p:spPr>
          <a:xfrm>
            <a:off x="211695" y="1995118"/>
            <a:ext cx="8679447" cy="3477875"/>
          </a:xfrm>
          <a:prstGeom prst="rect">
            <a:avLst/>
          </a:prstGeom>
          <a:noFill/>
        </p:spPr>
        <p:txBody>
          <a:bodyPr wrap="square" rtlCol="0">
            <a:spAutoFit/>
          </a:bodyPr>
          <a:lstStyle/>
          <a:p>
            <a:pPr marL="285750" indent="-285750">
              <a:buFont typeface="Arial" panose="020B0604020202020204" pitchFamily="34" charset="0"/>
              <a:buChar char="•"/>
            </a:pPr>
            <a:r>
              <a:rPr lang="en-US" sz="2000" b="1" u="sng" dirty="0" smtClean="0"/>
              <a:t>Potential Savings: $55,800</a:t>
            </a:r>
          </a:p>
          <a:p>
            <a:pPr marL="285750" indent="-285750">
              <a:buFont typeface="Arial" panose="020B0604020202020204" pitchFamily="34" charset="0"/>
              <a:buChar char="•"/>
            </a:pPr>
            <a:r>
              <a:rPr lang="en-US" sz="2000" dirty="0" smtClean="0"/>
              <a:t>The district is currently and continuously looking at software or consultants that can help us more effectively prepare our routes with the goal of increasing our ridership %. Looking at the school with the highest ridership numbers if we were to take the total student population and book the buses at 100% capacity we would be able to reduce 3 buses. Reducing </a:t>
            </a:r>
            <a:r>
              <a:rPr lang="en-US" sz="2000" dirty="0"/>
              <a:t>a single bus on a 2 run schedule would result in a cost savings of $</a:t>
            </a:r>
            <a:r>
              <a:rPr lang="en-US" sz="2000" dirty="0" smtClean="0"/>
              <a:t>62,000 ($18,600 after reimbursement is backed out).</a:t>
            </a:r>
          </a:p>
          <a:p>
            <a:pPr marL="285750" indent="-285750">
              <a:buFont typeface="Arial" panose="020B0604020202020204" pitchFamily="34" charset="0"/>
              <a:buChar char="•"/>
            </a:pPr>
            <a:r>
              <a:rPr lang="en-US" sz="2000" dirty="0" smtClean="0"/>
              <a:t>We still need to plan this out to see what the impact to walking distance and rider time will be. This information will be coming at a future meeting to address the actual feasibility of this plan. </a:t>
            </a:r>
            <a:endParaRPr lang="en-US" sz="2000" dirty="0"/>
          </a:p>
        </p:txBody>
      </p:sp>
    </p:spTree>
    <p:extLst>
      <p:ext uri="{BB962C8B-B14F-4D97-AF65-F5344CB8AC3E}">
        <p14:creationId xmlns:p14="http://schemas.microsoft.com/office/powerpoint/2010/main" val="42081340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l"/>
            <a:r>
              <a:rPr lang="en-US" dirty="0" smtClean="0"/>
              <a:t>Transportation Option B</a:t>
            </a:r>
            <a:endParaRPr lang="en-US" dirty="0"/>
          </a:p>
        </p:txBody>
      </p:sp>
      <p:sp>
        <p:nvSpPr>
          <p:cNvPr id="5" name="Rectangle 4"/>
          <p:cNvSpPr/>
          <p:nvPr/>
        </p:nvSpPr>
        <p:spPr>
          <a:xfrm>
            <a:off x="211695" y="1995118"/>
            <a:ext cx="8679448" cy="4524315"/>
          </a:xfrm>
          <a:prstGeom prst="rect">
            <a:avLst/>
          </a:prstGeom>
        </p:spPr>
        <p:txBody>
          <a:bodyPr wrap="square">
            <a:spAutoFit/>
          </a:bodyPr>
          <a:lstStyle/>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endParaRPr lang="en-US" sz="2400" dirty="0" smtClean="0"/>
          </a:p>
          <a:p>
            <a:endParaRPr lang="en-US" sz="2400" dirty="0"/>
          </a:p>
          <a:p>
            <a:pPr marL="342900" indent="-342900">
              <a:buFont typeface="Arial"/>
              <a:buChar char="•"/>
            </a:pPr>
            <a:endParaRPr lang="en-US" sz="2400" dirty="0" smtClean="0"/>
          </a:p>
          <a:p>
            <a:pPr marL="342900" indent="-342900">
              <a:buFont typeface="Arial"/>
              <a:buChar char="•"/>
            </a:pPr>
            <a:endParaRPr lang="en-US" sz="2400" dirty="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a:p>
            <a:pPr marL="342900" indent="-342900">
              <a:buFont typeface="Arial"/>
              <a:buChar char="•"/>
            </a:pPr>
            <a:endParaRPr lang="en-US" sz="2400" dirty="0" smtClean="0"/>
          </a:p>
        </p:txBody>
      </p:sp>
      <p:sp>
        <p:nvSpPr>
          <p:cNvPr id="2" name="TextBox 1"/>
          <p:cNvSpPr txBox="1"/>
          <p:nvPr/>
        </p:nvSpPr>
        <p:spPr>
          <a:xfrm>
            <a:off x="211695" y="1995118"/>
            <a:ext cx="8679447" cy="3477875"/>
          </a:xfrm>
          <a:prstGeom prst="rect">
            <a:avLst/>
          </a:prstGeom>
          <a:noFill/>
        </p:spPr>
        <p:txBody>
          <a:bodyPr wrap="square" rtlCol="0">
            <a:spAutoFit/>
          </a:bodyPr>
          <a:lstStyle/>
          <a:p>
            <a:pPr marL="285750" indent="-285750">
              <a:buFont typeface="Arial" panose="020B0604020202020204" pitchFamily="34" charset="0"/>
              <a:buChar char="•"/>
            </a:pPr>
            <a:r>
              <a:rPr lang="en-US" sz="2000" b="1" u="sng" dirty="0" smtClean="0"/>
              <a:t>Savings up to: $ 75,400</a:t>
            </a:r>
          </a:p>
          <a:p>
            <a:pPr marL="285750" indent="-285750">
              <a:buFont typeface="Arial" panose="020B0604020202020204" pitchFamily="34" charset="0"/>
              <a:buChar char="•"/>
            </a:pPr>
            <a:r>
              <a:rPr lang="en-US" sz="2000" dirty="0"/>
              <a:t>There is also the potential that we charge a bus fee for those inside the 1.5 mile reimbursable radius. There are 377 students </a:t>
            </a:r>
            <a:r>
              <a:rPr lang="en-US" sz="2000" dirty="0" smtClean="0"/>
              <a:t>who </a:t>
            </a:r>
            <a:r>
              <a:rPr lang="en-US" sz="2000" dirty="0"/>
              <a:t>live within the 1.5 miles of their school. If we were to charge a $200.00 fee for these students to ride we could raise as much as $75,400. This is a maximum benefit and I imagine we would find most of those that were assessed a bus fee would chose to drive or walk to school which could result in a reduction of the </a:t>
            </a:r>
            <a:r>
              <a:rPr lang="en-US" sz="2000" dirty="0" smtClean="0"/>
              <a:t>buses </a:t>
            </a:r>
            <a:r>
              <a:rPr lang="en-US" sz="2000" dirty="0"/>
              <a:t>needed and cost savings associated with the reduction in the number of </a:t>
            </a:r>
            <a:r>
              <a:rPr lang="en-US" sz="2000" dirty="0" smtClean="0"/>
              <a:t>buses</a:t>
            </a:r>
            <a:r>
              <a:rPr lang="en-US" sz="2000" dirty="0"/>
              <a:t>. Reducing a single bus on a 2 run schedule would result in a cost savings of $</a:t>
            </a:r>
            <a:r>
              <a:rPr lang="en-US" sz="2000" dirty="0" smtClean="0"/>
              <a:t>62,000 ($18,600 after reimbursement is backed out).</a:t>
            </a:r>
            <a:endParaRPr lang="en-US" sz="2000" dirty="0"/>
          </a:p>
        </p:txBody>
      </p:sp>
    </p:spTree>
    <p:extLst>
      <p:ext uri="{BB962C8B-B14F-4D97-AF65-F5344CB8AC3E}">
        <p14:creationId xmlns:p14="http://schemas.microsoft.com/office/powerpoint/2010/main" val="2020240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C template">
  <a:themeElements>
    <a:clrScheme name="Custom 3">
      <a:dk1>
        <a:sysClr val="windowText" lastClr="000000"/>
      </a:dk1>
      <a:lt1>
        <a:sysClr val="window" lastClr="FFFFFF"/>
      </a:lt1>
      <a:dk2>
        <a:srgbClr val="303030"/>
      </a:dk2>
      <a:lt2>
        <a:srgbClr val="DEDEE0"/>
      </a:lt2>
      <a:accent1>
        <a:srgbClr val="610000"/>
      </a:accent1>
      <a:accent2>
        <a:srgbClr val="721204"/>
      </a:accent2>
      <a:accent3>
        <a:srgbClr val="262118"/>
      </a:accent3>
      <a:accent4>
        <a:srgbClr val="535B6E"/>
      </a:accent4>
      <a:accent5>
        <a:srgbClr val="424E5B"/>
      </a:accent5>
      <a:accent6>
        <a:srgbClr val="730E00"/>
      </a:accent6>
      <a:hlink>
        <a:srgbClr val="D26900"/>
      </a:hlink>
      <a:folHlink>
        <a:srgbClr val="D89243"/>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 template.thmx</Template>
  <TotalTime>3235</TotalTime>
  <Words>1692</Words>
  <Application>Microsoft Macintosh PowerPoint</Application>
  <PresentationFormat>On-screen Show (4:3)</PresentationFormat>
  <Paragraphs>184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SC template</vt:lpstr>
      <vt:lpstr>Financial Impact of External Review </vt:lpstr>
      <vt:lpstr>Information Gathering</vt:lpstr>
      <vt:lpstr>Custodial Privatization</vt:lpstr>
      <vt:lpstr>Custodial Additional Considerations</vt:lpstr>
      <vt:lpstr>Recommendation</vt:lpstr>
      <vt:lpstr>Food Service Privatization</vt:lpstr>
      <vt:lpstr>Recommendation</vt:lpstr>
      <vt:lpstr>Transportation Option A</vt:lpstr>
      <vt:lpstr>Transportation Option B</vt:lpstr>
      <vt:lpstr>Transportation Option C</vt:lpstr>
      <vt:lpstr>Recommendation</vt:lpstr>
      <vt:lpstr>Facilities Move From Prescott </vt:lpstr>
      <vt:lpstr>Options For Relocation </vt:lpstr>
      <vt:lpstr>Option One  Central Office Move to GDRHS</vt:lpstr>
      <vt:lpstr>PowerPoint Presentation</vt:lpstr>
      <vt:lpstr>PowerPoint Presentation</vt:lpstr>
      <vt:lpstr>Options Tw0 – Central Office to Boutwell, Boutwell to GDRHS </vt:lpstr>
      <vt:lpstr>PowerPoint Presentation</vt:lpstr>
      <vt:lpstr>Options Three – Central Office to Middle School South into Portables and Portions of Reconfigured Library.</vt:lpstr>
      <vt:lpstr>PowerPoint Presentation</vt:lpstr>
      <vt:lpstr>PowerPoint Presentation</vt:lpstr>
      <vt:lpstr>PowerPoint Presentation</vt:lpstr>
      <vt:lpstr>PowerPoint Presentation</vt:lpstr>
      <vt:lpstr>Recommendation</vt:lpstr>
      <vt:lpstr>Questions?</vt:lpstr>
    </vt:vector>
  </TitlesOfParts>
  <Company>GDRSD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Novak</dc:creator>
  <cp:lastModifiedBy>Laura Chesson</cp:lastModifiedBy>
  <cp:revision>143</cp:revision>
  <cp:lastPrinted>2017-10-20T19:35:23Z</cp:lastPrinted>
  <dcterms:created xsi:type="dcterms:W3CDTF">2014-11-04T19:08:55Z</dcterms:created>
  <dcterms:modified xsi:type="dcterms:W3CDTF">2017-10-23T14:42:30Z</dcterms:modified>
</cp:coreProperties>
</file>