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8" r:id="rId1"/>
  </p:sldMasterIdLst>
  <p:notesMasterIdLst>
    <p:notesMasterId r:id="rId21"/>
  </p:notesMasterIdLst>
  <p:handoutMasterIdLst>
    <p:handoutMasterId r:id="rId22"/>
  </p:handoutMasterIdLst>
  <p:sldIdLst>
    <p:sldId id="256" r:id="rId2"/>
    <p:sldId id="317" r:id="rId3"/>
    <p:sldId id="284" r:id="rId4"/>
    <p:sldId id="307" r:id="rId5"/>
    <p:sldId id="312" r:id="rId6"/>
    <p:sldId id="299" r:id="rId7"/>
    <p:sldId id="301" r:id="rId8"/>
    <p:sldId id="302" r:id="rId9"/>
    <p:sldId id="300" r:id="rId10"/>
    <p:sldId id="315" r:id="rId11"/>
    <p:sldId id="304" r:id="rId12"/>
    <p:sldId id="282" r:id="rId13"/>
    <p:sldId id="288" r:id="rId14"/>
    <p:sldId id="313" r:id="rId15"/>
    <p:sldId id="305" r:id="rId16"/>
    <p:sldId id="306" r:id="rId17"/>
    <p:sldId id="310" r:id="rId18"/>
    <p:sldId id="314" r:id="rId19"/>
    <p:sldId id="31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pel, Michol" initials="SM" lastIdx="1" clrIdx="0">
    <p:extLst>
      <p:ext uri="{19B8F6BF-5375-455C-9EA6-DF929625EA0E}">
        <p15:presenceInfo xmlns:p15="http://schemas.microsoft.com/office/powerpoint/2012/main" xmlns="" userId="S-1-5-21-875326689-928589111-1252796590-87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D196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81609" autoAdjust="0"/>
  </p:normalViewPr>
  <p:slideViewPr>
    <p:cSldViewPr>
      <p:cViewPr varScale="1">
        <p:scale>
          <a:sx n="94" d="100"/>
          <a:sy n="94" d="100"/>
        </p:scale>
        <p:origin x="-2124" y="-108"/>
      </p:cViewPr>
      <p:guideLst>
        <p:guide orient="horz" pos="2160"/>
        <p:guide pos="3168"/>
      </p:guideLst>
    </p:cSldViewPr>
  </p:slideViewPr>
  <p:outlineViewPr>
    <p:cViewPr>
      <p:scale>
        <a:sx n="33" d="100"/>
        <a:sy n="33" d="100"/>
      </p:scale>
      <p:origin x="0" y="138"/>
    </p:cViewPr>
  </p:outlineViewPr>
  <p:notesTextViewPr>
    <p:cViewPr>
      <p:scale>
        <a:sx n="100" d="100"/>
        <a:sy n="100" d="100"/>
      </p:scale>
      <p:origin x="0" y="0"/>
    </p:cViewPr>
  </p:notesTextViewPr>
  <p:sorterViewPr>
    <p:cViewPr varScale="1">
      <p:scale>
        <a:sx n="1" d="1"/>
        <a:sy n="1" d="1"/>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rel\Desktop\D%20drive\MCAS%202.0\Achievement%20level%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percentStacked"/>
        <c:ser>
          <c:idx val="3"/>
          <c:order val="0"/>
          <c:tx>
            <c:strRef>
              <c:f>[Book2]Sheet1!$A$8</c:f>
              <c:strCache>
                <c:ptCount val="1"/>
                <c:pt idx="0">
                  <c:v>Below Basic</c:v>
                </c:pt>
              </c:strCache>
            </c:strRef>
          </c:tx>
          <c:spPr>
            <a:solidFill>
              <a:schemeClr val="accent5">
                <a:lumMod val="60000"/>
                <a:lumOff val="40000"/>
              </a:schemeClr>
            </a:solidFill>
          </c:spPr>
          <c:cat>
            <c:strRef>
              <c:f>[Book2]Sheet1!$B$4:$E$4</c:f>
              <c:strCache>
                <c:ptCount val="4"/>
                <c:pt idx="0">
                  <c:v>Grade 4 Reading</c:v>
                </c:pt>
                <c:pt idx="1">
                  <c:v>Grade 4 Math</c:v>
                </c:pt>
                <c:pt idx="2">
                  <c:v>Grade 8 Reading</c:v>
                </c:pt>
                <c:pt idx="3">
                  <c:v>Grade 8 Math</c:v>
                </c:pt>
              </c:strCache>
            </c:strRef>
          </c:cat>
          <c:val>
            <c:numRef>
              <c:f>[Book2]Sheet1!$B$8:$E$8</c:f>
              <c:numCache>
                <c:formatCode>General</c:formatCode>
                <c:ptCount val="4"/>
                <c:pt idx="0">
                  <c:v>18</c:v>
                </c:pt>
                <c:pt idx="1">
                  <c:v>10</c:v>
                </c:pt>
                <c:pt idx="2">
                  <c:v>17</c:v>
                </c:pt>
                <c:pt idx="3">
                  <c:v>19</c:v>
                </c:pt>
              </c:numCache>
            </c:numRef>
          </c:val>
          <c:extLst xmlns:c16r2="http://schemas.microsoft.com/office/drawing/2015/06/chart">
            <c:ext xmlns:c16="http://schemas.microsoft.com/office/drawing/2014/chart" uri="{C3380CC4-5D6E-409C-BE32-E72D297353CC}">
              <c16:uniqueId val="{00000000-392B-4ACE-BCE6-481F05885625}"/>
            </c:ext>
          </c:extLst>
        </c:ser>
        <c:ser>
          <c:idx val="2"/>
          <c:order val="1"/>
          <c:tx>
            <c:strRef>
              <c:f>[Book2]Sheet1!$A$7</c:f>
              <c:strCache>
                <c:ptCount val="1"/>
                <c:pt idx="0">
                  <c:v>Basic</c:v>
                </c:pt>
              </c:strCache>
            </c:strRef>
          </c:tx>
          <c:spPr>
            <a:solidFill>
              <a:schemeClr val="accent5">
                <a:lumMod val="40000"/>
                <a:lumOff val="60000"/>
              </a:schemeClr>
            </a:solidFill>
          </c:spPr>
          <c:cat>
            <c:strRef>
              <c:f>[Book2]Sheet1!$B$4:$E$4</c:f>
              <c:strCache>
                <c:ptCount val="4"/>
                <c:pt idx="0">
                  <c:v>Grade 4 Reading</c:v>
                </c:pt>
                <c:pt idx="1">
                  <c:v>Grade 4 Math</c:v>
                </c:pt>
                <c:pt idx="2">
                  <c:v>Grade 8 Reading</c:v>
                </c:pt>
                <c:pt idx="3">
                  <c:v>Grade 8 Math</c:v>
                </c:pt>
              </c:strCache>
            </c:strRef>
          </c:cat>
          <c:val>
            <c:numRef>
              <c:f>[Book2]Sheet1!$B$7:$E$7</c:f>
              <c:numCache>
                <c:formatCode>General</c:formatCode>
                <c:ptCount val="4"/>
                <c:pt idx="0">
                  <c:v>32</c:v>
                </c:pt>
                <c:pt idx="1">
                  <c:v>36</c:v>
                </c:pt>
                <c:pt idx="2">
                  <c:v>37</c:v>
                </c:pt>
                <c:pt idx="3">
                  <c:v>30</c:v>
                </c:pt>
              </c:numCache>
            </c:numRef>
          </c:val>
          <c:extLst xmlns:c16r2="http://schemas.microsoft.com/office/drawing/2015/06/chart">
            <c:ext xmlns:c16="http://schemas.microsoft.com/office/drawing/2014/chart" uri="{C3380CC4-5D6E-409C-BE32-E72D297353CC}">
              <c16:uniqueId val="{00000001-392B-4ACE-BCE6-481F05885625}"/>
            </c:ext>
          </c:extLst>
        </c:ser>
        <c:ser>
          <c:idx val="1"/>
          <c:order val="2"/>
          <c:tx>
            <c:strRef>
              <c:f>[Book2]Sheet1!$A$6</c:f>
              <c:strCache>
                <c:ptCount val="1"/>
                <c:pt idx="0">
                  <c:v>Proficient</c:v>
                </c:pt>
              </c:strCache>
            </c:strRef>
          </c:tx>
          <c:spPr>
            <a:solidFill>
              <a:schemeClr val="accent2">
                <a:lumMod val="20000"/>
                <a:lumOff val="80000"/>
              </a:schemeClr>
            </a:solidFill>
          </c:spPr>
          <c:cat>
            <c:strRef>
              <c:f>[Book2]Sheet1!$B$4:$E$4</c:f>
              <c:strCache>
                <c:ptCount val="4"/>
                <c:pt idx="0">
                  <c:v>Grade 4 Reading</c:v>
                </c:pt>
                <c:pt idx="1">
                  <c:v>Grade 4 Math</c:v>
                </c:pt>
                <c:pt idx="2">
                  <c:v>Grade 8 Reading</c:v>
                </c:pt>
                <c:pt idx="3">
                  <c:v>Grade 8 Math</c:v>
                </c:pt>
              </c:strCache>
            </c:strRef>
          </c:cat>
          <c:val>
            <c:numRef>
              <c:f>[Book2]Sheet1!$B$6:$E$6</c:f>
              <c:numCache>
                <c:formatCode>General</c:formatCode>
                <c:ptCount val="4"/>
                <c:pt idx="0">
                  <c:v>36</c:v>
                </c:pt>
                <c:pt idx="1">
                  <c:v>41</c:v>
                </c:pt>
                <c:pt idx="2">
                  <c:v>40</c:v>
                </c:pt>
                <c:pt idx="3">
                  <c:v>33</c:v>
                </c:pt>
              </c:numCache>
            </c:numRef>
          </c:val>
          <c:extLst xmlns:c16r2="http://schemas.microsoft.com/office/drawing/2015/06/chart">
            <c:ext xmlns:c16="http://schemas.microsoft.com/office/drawing/2014/chart" uri="{C3380CC4-5D6E-409C-BE32-E72D297353CC}">
              <c16:uniqueId val="{00000002-392B-4ACE-BCE6-481F05885625}"/>
            </c:ext>
          </c:extLst>
        </c:ser>
        <c:ser>
          <c:idx val="0"/>
          <c:order val="3"/>
          <c:tx>
            <c:strRef>
              <c:f>[Book2]Sheet1!$A$5</c:f>
              <c:strCache>
                <c:ptCount val="1"/>
                <c:pt idx="0">
                  <c:v>Advanced</c:v>
                </c:pt>
              </c:strCache>
            </c:strRef>
          </c:tx>
          <c:spPr>
            <a:solidFill>
              <a:schemeClr val="accent2">
                <a:lumMod val="40000"/>
                <a:lumOff val="60000"/>
              </a:schemeClr>
            </a:solidFill>
          </c:spPr>
          <c:cat>
            <c:strRef>
              <c:f>[Book2]Sheet1!$B$4:$E$4</c:f>
              <c:strCache>
                <c:ptCount val="4"/>
                <c:pt idx="0">
                  <c:v>Grade 4 Reading</c:v>
                </c:pt>
                <c:pt idx="1">
                  <c:v>Grade 4 Math</c:v>
                </c:pt>
                <c:pt idx="2">
                  <c:v>Grade 8 Reading</c:v>
                </c:pt>
                <c:pt idx="3">
                  <c:v>Grade 8 Math</c:v>
                </c:pt>
              </c:strCache>
            </c:strRef>
          </c:cat>
          <c:val>
            <c:numRef>
              <c:f>[Book2]Sheet1!$B$5:$E$5</c:f>
              <c:numCache>
                <c:formatCode>General</c:formatCode>
                <c:ptCount val="4"/>
                <c:pt idx="0">
                  <c:v>14</c:v>
                </c:pt>
                <c:pt idx="1">
                  <c:v>13</c:v>
                </c:pt>
                <c:pt idx="2">
                  <c:v>6</c:v>
                </c:pt>
                <c:pt idx="3">
                  <c:v>18</c:v>
                </c:pt>
              </c:numCache>
            </c:numRef>
          </c:val>
          <c:extLst xmlns:c16r2="http://schemas.microsoft.com/office/drawing/2015/06/chart">
            <c:ext xmlns:c16="http://schemas.microsoft.com/office/drawing/2014/chart" uri="{C3380CC4-5D6E-409C-BE32-E72D297353CC}">
              <c16:uniqueId val="{00000003-392B-4ACE-BCE6-481F05885625}"/>
            </c:ext>
          </c:extLst>
        </c:ser>
        <c:overlap val="100"/>
        <c:axId val="72884992"/>
        <c:axId val="72886528"/>
      </c:barChart>
      <c:catAx>
        <c:axId val="72884992"/>
        <c:scaling>
          <c:orientation val="minMax"/>
        </c:scaling>
        <c:axPos val="b"/>
        <c:numFmt formatCode="General" sourceLinked="0"/>
        <c:tickLblPos val="nextTo"/>
        <c:txPr>
          <a:bodyPr/>
          <a:lstStyle/>
          <a:p>
            <a:pPr>
              <a:defRPr sz="1600" baseline="0"/>
            </a:pPr>
            <a:endParaRPr lang="en-US"/>
          </a:p>
        </c:txPr>
        <c:crossAx val="72886528"/>
        <c:crosses val="autoZero"/>
        <c:auto val="1"/>
        <c:lblAlgn val="ctr"/>
        <c:lblOffset val="100"/>
      </c:catAx>
      <c:valAx>
        <c:axId val="72886528"/>
        <c:scaling>
          <c:orientation val="minMax"/>
        </c:scaling>
        <c:axPos val="l"/>
        <c:majorGridlines/>
        <c:numFmt formatCode="0%" sourceLinked="1"/>
        <c:tickLblPos val="nextTo"/>
        <c:crossAx val="72884992"/>
        <c:crosses val="autoZero"/>
        <c:crossBetween val="between"/>
      </c:valAx>
    </c:plotArea>
    <c:legend>
      <c:legendPos val="r"/>
      <c:layout>
        <c:manualLayout>
          <c:xMode val="edge"/>
          <c:yMode val="edge"/>
          <c:x val="0.84471065515849231"/>
          <c:y val="0.58429894812504468"/>
          <c:w val="0.1504816525338179"/>
          <c:h val="0.25085682536668175"/>
        </c:manualLayout>
      </c:layout>
      <c:txPr>
        <a:bodyPr/>
        <a:lstStyle/>
        <a:p>
          <a:pPr>
            <a:defRPr sz="1400" baseline="0"/>
          </a:pPr>
          <a:endParaRPr lang="en-US"/>
        </a:p>
      </c:txPr>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manualLayout>
          <c:layoutTarget val="inner"/>
          <c:xMode val="edge"/>
          <c:yMode val="edge"/>
          <c:x val="6.1858599791814343E-2"/>
          <c:y val="2.6624747446137641E-2"/>
          <c:w val="0.78339764098830711"/>
          <c:h val="0.84756792990803942"/>
        </c:manualLayout>
      </c:layout>
      <c:bar3DChart>
        <c:barDir val="col"/>
        <c:grouping val="percentStacked"/>
        <c:ser>
          <c:idx val="0"/>
          <c:order val="0"/>
          <c:tx>
            <c:strRef>
              <c:f>Sheet1!$B$1</c:f>
              <c:strCache>
                <c:ptCount val="1"/>
                <c:pt idx="0">
                  <c:v>Warning/Failing</c:v>
                </c:pt>
              </c:strCache>
            </c:strRef>
          </c:tx>
          <c:spPr>
            <a:solidFill>
              <a:srgbClr val="0070C0"/>
            </a:solidFill>
          </c:spPr>
          <c:cat>
            <c:strRef>
              <c:f>Sheet1!$A$2:$A$18</c:f>
              <c:strCache>
                <c:ptCount val="17"/>
                <c:pt idx="0">
                  <c:v>GR 03 - ELA</c:v>
                </c:pt>
                <c:pt idx="1">
                  <c:v>GR 04 - ELA</c:v>
                </c:pt>
                <c:pt idx="2">
                  <c:v>Gr 05 - ELA</c:v>
                </c:pt>
                <c:pt idx="3">
                  <c:v>Gr 06 - ELA</c:v>
                </c:pt>
                <c:pt idx="4">
                  <c:v>Gr 07 - ELA</c:v>
                </c:pt>
                <c:pt idx="5">
                  <c:v>Gr 08 - ELA</c:v>
                </c:pt>
                <c:pt idx="6">
                  <c:v>Gr 10 - ELA</c:v>
                </c:pt>
                <c:pt idx="7">
                  <c:v>Gr 03 - Math</c:v>
                </c:pt>
                <c:pt idx="8">
                  <c:v>Gr 04 - Math</c:v>
                </c:pt>
                <c:pt idx="9">
                  <c:v>Gr 05 - Math</c:v>
                </c:pt>
                <c:pt idx="10">
                  <c:v>Gr 06 - Math</c:v>
                </c:pt>
                <c:pt idx="11">
                  <c:v>Gr 07 - Math</c:v>
                </c:pt>
                <c:pt idx="12">
                  <c:v>Gr 08 - Math</c:v>
                </c:pt>
                <c:pt idx="13">
                  <c:v>Gr 10 - Math</c:v>
                </c:pt>
                <c:pt idx="14">
                  <c:v>Gr 05 - STE</c:v>
                </c:pt>
                <c:pt idx="15">
                  <c:v>Gr 08 - STE</c:v>
                </c:pt>
                <c:pt idx="16">
                  <c:v>Gr 10 - STE</c:v>
                </c:pt>
              </c:strCache>
            </c:strRef>
          </c:cat>
          <c:val>
            <c:numRef>
              <c:f>Sheet1!$B$2:$B$18</c:f>
              <c:numCache>
                <c:formatCode>General</c:formatCode>
                <c:ptCount val="17"/>
                <c:pt idx="0">
                  <c:v>9</c:v>
                </c:pt>
                <c:pt idx="1">
                  <c:v>14</c:v>
                </c:pt>
                <c:pt idx="2">
                  <c:v>9</c:v>
                </c:pt>
                <c:pt idx="3">
                  <c:v>10</c:v>
                </c:pt>
                <c:pt idx="4">
                  <c:v>8</c:v>
                </c:pt>
                <c:pt idx="5">
                  <c:v>6</c:v>
                </c:pt>
                <c:pt idx="6">
                  <c:v>3</c:v>
                </c:pt>
                <c:pt idx="7">
                  <c:v>11</c:v>
                </c:pt>
                <c:pt idx="8">
                  <c:v>13</c:v>
                </c:pt>
                <c:pt idx="9">
                  <c:v>12</c:v>
                </c:pt>
                <c:pt idx="10">
                  <c:v>14</c:v>
                </c:pt>
                <c:pt idx="11">
                  <c:v>23</c:v>
                </c:pt>
                <c:pt idx="12">
                  <c:v>17</c:v>
                </c:pt>
                <c:pt idx="13">
                  <c:v>8</c:v>
                </c:pt>
                <c:pt idx="14">
                  <c:v>13</c:v>
                </c:pt>
                <c:pt idx="15">
                  <c:v>18</c:v>
                </c:pt>
                <c:pt idx="16">
                  <c:v>5</c:v>
                </c:pt>
              </c:numCache>
            </c:numRef>
          </c:val>
          <c:extLst xmlns:c16r2="http://schemas.microsoft.com/office/drawing/2015/06/chart">
            <c:ext xmlns:c16="http://schemas.microsoft.com/office/drawing/2014/chart" uri="{C3380CC4-5D6E-409C-BE32-E72D297353CC}">
              <c16:uniqueId val="{00000000-59F5-496C-8C9A-5BA93177388C}"/>
            </c:ext>
          </c:extLst>
        </c:ser>
        <c:ser>
          <c:idx val="1"/>
          <c:order val="1"/>
          <c:tx>
            <c:strRef>
              <c:f>Sheet1!$C$1</c:f>
              <c:strCache>
                <c:ptCount val="1"/>
                <c:pt idx="0">
                  <c:v>Needs Improvement</c:v>
                </c:pt>
              </c:strCache>
            </c:strRef>
          </c:tx>
          <c:spPr>
            <a:solidFill>
              <a:srgbClr val="DF371B"/>
            </a:solidFill>
          </c:spPr>
          <c:cat>
            <c:strRef>
              <c:f>Sheet1!$A$2:$A$18</c:f>
              <c:strCache>
                <c:ptCount val="17"/>
                <c:pt idx="0">
                  <c:v>GR 03 - ELA</c:v>
                </c:pt>
                <c:pt idx="1">
                  <c:v>GR 04 - ELA</c:v>
                </c:pt>
                <c:pt idx="2">
                  <c:v>Gr 05 - ELA</c:v>
                </c:pt>
                <c:pt idx="3">
                  <c:v>Gr 06 - ELA</c:v>
                </c:pt>
                <c:pt idx="4">
                  <c:v>Gr 07 - ELA</c:v>
                </c:pt>
                <c:pt idx="5">
                  <c:v>Gr 08 - ELA</c:v>
                </c:pt>
                <c:pt idx="6">
                  <c:v>Gr 10 - ELA</c:v>
                </c:pt>
                <c:pt idx="7">
                  <c:v>Gr 03 - Math</c:v>
                </c:pt>
                <c:pt idx="8">
                  <c:v>Gr 04 - Math</c:v>
                </c:pt>
                <c:pt idx="9">
                  <c:v>Gr 05 - Math</c:v>
                </c:pt>
                <c:pt idx="10">
                  <c:v>Gr 06 - Math</c:v>
                </c:pt>
                <c:pt idx="11">
                  <c:v>Gr 07 - Math</c:v>
                </c:pt>
                <c:pt idx="12">
                  <c:v>Gr 08 - Math</c:v>
                </c:pt>
                <c:pt idx="13">
                  <c:v>Gr 10 - Math</c:v>
                </c:pt>
                <c:pt idx="14">
                  <c:v>Gr 05 - STE</c:v>
                </c:pt>
                <c:pt idx="15">
                  <c:v>Gr 08 - STE</c:v>
                </c:pt>
                <c:pt idx="16">
                  <c:v>Gr 10 - STE</c:v>
                </c:pt>
              </c:strCache>
            </c:strRef>
          </c:cat>
          <c:val>
            <c:numRef>
              <c:f>Sheet1!$C$2:$C$18</c:f>
              <c:numCache>
                <c:formatCode>General</c:formatCode>
                <c:ptCount val="17"/>
                <c:pt idx="0">
                  <c:v>32</c:v>
                </c:pt>
                <c:pt idx="1">
                  <c:v>33</c:v>
                </c:pt>
                <c:pt idx="2">
                  <c:v>20</c:v>
                </c:pt>
                <c:pt idx="3">
                  <c:v>19</c:v>
                </c:pt>
                <c:pt idx="4">
                  <c:v>23</c:v>
                </c:pt>
                <c:pt idx="5">
                  <c:v>14</c:v>
                </c:pt>
                <c:pt idx="6">
                  <c:v>6</c:v>
                </c:pt>
                <c:pt idx="7">
                  <c:v>18</c:v>
                </c:pt>
                <c:pt idx="8">
                  <c:v>40</c:v>
                </c:pt>
                <c:pt idx="9">
                  <c:v>21</c:v>
                </c:pt>
                <c:pt idx="10">
                  <c:v>24</c:v>
                </c:pt>
                <c:pt idx="11">
                  <c:v>26</c:v>
                </c:pt>
                <c:pt idx="12">
                  <c:v>23</c:v>
                </c:pt>
                <c:pt idx="13">
                  <c:v>13</c:v>
                </c:pt>
                <c:pt idx="14">
                  <c:v>37</c:v>
                </c:pt>
                <c:pt idx="15">
                  <c:v>40</c:v>
                </c:pt>
                <c:pt idx="16">
                  <c:v>23</c:v>
                </c:pt>
              </c:numCache>
            </c:numRef>
          </c:val>
          <c:extLst xmlns:c16r2="http://schemas.microsoft.com/office/drawing/2015/06/chart">
            <c:ext xmlns:c16="http://schemas.microsoft.com/office/drawing/2014/chart" uri="{C3380CC4-5D6E-409C-BE32-E72D297353CC}">
              <c16:uniqueId val="{00000001-59F5-496C-8C9A-5BA93177388C}"/>
            </c:ext>
          </c:extLst>
        </c:ser>
        <c:ser>
          <c:idx val="2"/>
          <c:order val="2"/>
          <c:tx>
            <c:strRef>
              <c:f>Sheet1!$D$1</c:f>
              <c:strCache>
                <c:ptCount val="1"/>
                <c:pt idx="0">
                  <c:v>Proficient</c:v>
                </c:pt>
              </c:strCache>
            </c:strRef>
          </c:tx>
          <c:spPr>
            <a:solidFill>
              <a:srgbClr val="EEA232"/>
            </a:solidFill>
          </c:spPr>
          <c:cat>
            <c:strRef>
              <c:f>Sheet1!$A$2:$A$18</c:f>
              <c:strCache>
                <c:ptCount val="17"/>
                <c:pt idx="0">
                  <c:v>GR 03 - ELA</c:v>
                </c:pt>
                <c:pt idx="1">
                  <c:v>GR 04 - ELA</c:v>
                </c:pt>
                <c:pt idx="2">
                  <c:v>Gr 05 - ELA</c:v>
                </c:pt>
                <c:pt idx="3">
                  <c:v>Gr 06 - ELA</c:v>
                </c:pt>
                <c:pt idx="4">
                  <c:v>Gr 07 - ELA</c:v>
                </c:pt>
                <c:pt idx="5">
                  <c:v>Gr 08 - ELA</c:v>
                </c:pt>
                <c:pt idx="6">
                  <c:v>Gr 10 - ELA</c:v>
                </c:pt>
                <c:pt idx="7">
                  <c:v>Gr 03 - Math</c:v>
                </c:pt>
                <c:pt idx="8">
                  <c:v>Gr 04 - Math</c:v>
                </c:pt>
                <c:pt idx="9">
                  <c:v>Gr 05 - Math</c:v>
                </c:pt>
                <c:pt idx="10">
                  <c:v>Gr 06 - Math</c:v>
                </c:pt>
                <c:pt idx="11">
                  <c:v>Gr 07 - Math</c:v>
                </c:pt>
                <c:pt idx="12">
                  <c:v>Gr 08 - Math</c:v>
                </c:pt>
                <c:pt idx="13">
                  <c:v>Gr 10 - Math</c:v>
                </c:pt>
                <c:pt idx="14">
                  <c:v>Gr 05 - STE</c:v>
                </c:pt>
                <c:pt idx="15">
                  <c:v>Gr 08 - STE</c:v>
                </c:pt>
                <c:pt idx="16">
                  <c:v>Gr 10 - STE</c:v>
                </c:pt>
              </c:strCache>
            </c:strRef>
          </c:cat>
          <c:val>
            <c:numRef>
              <c:f>Sheet1!$D$2:$D$18</c:f>
              <c:numCache>
                <c:formatCode>General</c:formatCode>
                <c:ptCount val="17"/>
                <c:pt idx="0">
                  <c:v>49</c:v>
                </c:pt>
                <c:pt idx="1">
                  <c:v>43</c:v>
                </c:pt>
                <c:pt idx="2">
                  <c:v>48</c:v>
                </c:pt>
                <c:pt idx="3">
                  <c:v>52</c:v>
                </c:pt>
                <c:pt idx="4">
                  <c:v>60</c:v>
                </c:pt>
                <c:pt idx="5">
                  <c:v>54</c:v>
                </c:pt>
                <c:pt idx="6">
                  <c:v>42</c:v>
                </c:pt>
                <c:pt idx="7">
                  <c:v>39</c:v>
                </c:pt>
                <c:pt idx="8">
                  <c:v>29</c:v>
                </c:pt>
                <c:pt idx="9">
                  <c:v>32</c:v>
                </c:pt>
                <c:pt idx="10">
                  <c:v>32</c:v>
                </c:pt>
                <c:pt idx="11">
                  <c:v>30</c:v>
                </c:pt>
                <c:pt idx="12">
                  <c:v>31</c:v>
                </c:pt>
                <c:pt idx="13">
                  <c:v>25</c:v>
                </c:pt>
                <c:pt idx="14">
                  <c:v>35</c:v>
                </c:pt>
                <c:pt idx="15">
                  <c:v>39</c:v>
                </c:pt>
                <c:pt idx="16">
                  <c:v>44</c:v>
                </c:pt>
              </c:numCache>
            </c:numRef>
          </c:val>
          <c:extLst xmlns:c16r2="http://schemas.microsoft.com/office/drawing/2015/06/chart">
            <c:ext xmlns:c16="http://schemas.microsoft.com/office/drawing/2014/chart" uri="{C3380CC4-5D6E-409C-BE32-E72D297353CC}">
              <c16:uniqueId val="{00000002-59F5-496C-8C9A-5BA93177388C}"/>
            </c:ext>
          </c:extLst>
        </c:ser>
        <c:ser>
          <c:idx val="3"/>
          <c:order val="3"/>
          <c:tx>
            <c:strRef>
              <c:f>Sheet1!$E$1</c:f>
              <c:strCache>
                <c:ptCount val="1"/>
                <c:pt idx="0">
                  <c:v>Advanced</c:v>
                </c:pt>
              </c:strCache>
            </c:strRef>
          </c:tx>
          <c:spPr>
            <a:solidFill>
              <a:srgbClr val="09AF29"/>
            </a:solidFill>
          </c:spPr>
          <c:cat>
            <c:strRef>
              <c:f>Sheet1!$A$2:$A$18</c:f>
              <c:strCache>
                <c:ptCount val="17"/>
                <c:pt idx="0">
                  <c:v>GR 03 - ELA</c:v>
                </c:pt>
                <c:pt idx="1">
                  <c:v>GR 04 - ELA</c:v>
                </c:pt>
                <c:pt idx="2">
                  <c:v>Gr 05 - ELA</c:v>
                </c:pt>
                <c:pt idx="3">
                  <c:v>Gr 06 - ELA</c:v>
                </c:pt>
                <c:pt idx="4">
                  <c:v>Gr 07 - ELA</c:v>
                </c:pt>
                <c:pt idx="5">
                  <c:v>Gr 08 - ELA</c:v>
                </c:pt>
                <c:pt idx="6">
                  <c:v>Gr 10 - ELA</c:v>
                </c:pt>
                <c:pt idx="7">
                  <c:v>Gr 03 - Math</c:v>
                </c:pt>
                <c:pt idx="8">
                  <c:v>Gr 04 - Math</c:v>
                </c:pt>
                <c:pt idx="9">
                  <c:v>Gr 05 - Math</c:v>
                </c:pt>
                <c:pt idx="10">
                  <c:v>Gr 06 - Math</c:v>
                </c:pt>
                <c:pt idx="11">
                  <c:v>Gr 07 - Math</c:v>
                </c:pt>
                <c:pt idx="12">
                  <c:v>Gr 08 - Math</c:v>
                </c:pt>
                <c:pt idx="13">
                  <c:v>Gr 10 - Math</c:v>
                </c:pt>
                <c:pt idx="14">
                  <c:v>Gr 05 - STE</c:v>
                </c:pt>
                <c:pt idx="15">
                  <c:v>Gr 08 - STE</c:v>
                </c:pt>
                <c:pt idx="16">
                  <c:v>Gr 10 - STE</c:v>
                </c:pt>
              </c:strCache>
            </c:strRef>
          </c:cat>
          <c:val>
            <c:numRef>
              <c:f>Sheet1!$E$2:$E$18</c:f>
              <c:numCache>
                <c:formatCode>General</c:formatCode>
                <c:ptCount val="17"/>
                <c:pt idx="0">
                  <c:v>11</c:v>
                </c:pt>
                <c:pt idx="1">
                  <c:v>11</c:v>
                </c:pt>
                <c:pt idx="2">
                  <c:v>23</c:v>
                </c:pt>
                <c:pt idx="3">
                  <c:v>19</c:v>
                </c:pt>
                <c:pt idx="4">
                  <c:v>9</c:v>
                </c:pt>
                <c:pt idx="5">
                  <c:v>26</c:v>
                </c:pt>
                <c:pt idx="6">
                  <c:v>49</c:v>
                </c:pt>
                <c:pt idx="7">
                  <c:v>32</c:v>
                </c:pt>
                <c:pt idx="8">
                  <c:v>19</c:v>
                </c:pt>
                <c:pt idx="9">
                  <c:v>35</c:v>
                </c:pt>
                <c:pt idx="10">
                  <c:v>30</c:v>
                </c:pt>
                <c:pt idx="11">
                  <c:v>20</c:v>
                </c:pt>
                <c:pt idx="12">
                  <c:v>29</c:v>
                </c:pt>
                <c:pt idx="13">
                  <c:v>53</c:v>
                </c:pt>
                <c:pt idx="14">
                  <c:v>16</c:v>
                </c:pt>
                <c:pt idx="15">
                  <c:v>3</c:v>
                </c:pt>
                <c:pt idx="16">
                  <c:v>27</c:v>
                </c:pt>
              </c:numCache>
            </c:numRef>
          </c:val>
          <c:extLst xmlns:c16r2="http://schemas.microsoft.com/office/drawing/2015/06/chart">
            <c:ext xmlns:c16="http://schemas.microsoft.com/office/drawing/2014/chart" uri="{C3380CC4-5D6E-409C-BE32-E72D297353CC}">
              <c16:uniqueId val="{00000003-59F5-496C-8C9A-5BA93177388C}"/>
            </c:ext>
          </c:extLst>
        </c:ser>
        <c:shape val="box"/>
        <c:axId val="72066560"/>
        <c:axId val="72068096"/>
        <c:axId val="0"/>
      </c:bar3DChart>
      <c:catAx>
        <c:axId val="72066560"/>
        <c:scaling>
          <c:orientation val="minMax"/>
        </c:scaling>
        <c:axPos val="b"/>
        <c:numFmt formatCode="General" sourceLinked="0"/>
        <c:tickLblPos val="nextTo"/>
        <c:crossAx val="72068096"/>
        <c:crosses val="autoZero"/>
        <c:auto val="1"/>
        <c:lblAlgn val="ctr"/>
        <c:lblOffset val="100"/>
      </c:catAx>
      <c:valAx>
        <c:axId val="72068096"/>
        <c:scaling>
          <c:orientation val="minMax"/>
        </c:scaling>
        <c:axPos val="l"/>
        <c:majorGridlines/>
        <c:numFmt formatCode="0%" sourceLinked="1"/>
        <c:tickLblPos val="nextTo"/>
        <c:crossAx val="72066560"/>
        <c:crosses val="autoZero"/>
        <c:crossBetween val="between"/>
      </c:valAx>
    </c:plotArea>
    <c:legend>
      <c:legendPos val="r"/>
      <c:layout/>
    </c:legend>
    <c:plotVisOnly val="1"/>
    <c:dispBlanksAs val="gap"/>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0.09565</cdr:x>
      <cdr:y>0.47297</cdr:y>
    </cdr:from>
    <cdr:to>
      <cdr:x>0.13913</cdr:x>
      <cdr:y>0.52703</cdr:y>
    </cdr:to>
    <cdr:sp macro="" textlink="">
      <cdr:nvSpPr>
        <cdr:cNvPr id="3" name="Straight Connector 2"/>
        <cdr:cNvSpPr/>
      </cdr:nvSpPr>
      <cdr:spPr>
        <a:xfrm xmlns:a="http://schemas.openxmlformats.org/drawingml/2006/main" flipV="1">
          <a:off x="838200" y="2667000"/>
          <a:ext cx="381000" cy="304800"/>
        </a:xfrm>
        <a:prstGeom xmlns:a="http://schemas.openxmlformats.org/drawingml/2006/main" prst="line">
          <a:avLst/>
        </a:prstGeom>
        <a:effectLst xmlns:a="http://schemas.openxmlformats.org/drawingml/2006/main">
          <a:glow rad="139700">
            <a:schemeClr val="accent3">
              <a:satMod val="175000"/>
              <a:alpha val="40000"/>
            </a:scheme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0.13913</cdr:x>
      <cdr:y>0.47297</cdr:y>
    </cdr:from>
    <cdr:to>
      <cdr:x>0.35652</cdr:x>
      <cdr:y>0.78378</cdr:y>
    </cdr:to>
    <cdr:sp macro="" textlink="">
      <cdr:nvSpPr>
        <cdr:cNvPr id="5" name="Straight Connector 4"/>
        <cdr:cNvSpPr/>
      </cdr:nvSpPr>
      <cdr:spPr>
        <a:xfrm xmlns:a="http://schemas.openxmlformats.org/drawingml/2006/main">
          <a:off x="1219200" y="2666999"/>
          <a:ext cx="1905000" cy="1752599"/>
        </a:xfrm>
        <a:prstGeom xmlns:a="http://schemas.openxmlformats.org/drawingml/2006/main" prst="line">
          <a:avLst/>
        </a:prstGeom>
        <a:effectLst xmlns:a="http://schemas.openxmlformats.org/drawingml/2006/main">
          <a:glow rad="228600">
            <a:schemeClr val="accent3">
              <a:satMod val="175000"/>
              <a:alpha val="40000"/>
            </a:scheme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0.71304</cdr:x>
      <cdr:y>0.37838</cdr:y>
    </cdr:from>
    <cdr:to>
      <cdr:x>0.76522</cdr:x>
      <cdr:y>0.44595</cdr:y>
    </cdr:to>
    <cdr:sp macro="" textlink="">
      <cdr:nvSpPr>
        <cdr:cNvPr id="10" name="Straight Connector 9"/>
        <cdr:cNvSpPr/>
      </cdr:nvSpPr>
      <cdr:spPr>
        <a:xfrm xmlns:a="http://schemas.openxmlformats.org/drawingml/2006/main" flipV="1">
          <a:off x="6248370" y="2133600"/>
          <a:ext cx="457230" cy="381023"/>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1397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dr:relSizeAnchor xmlns:cdr="http://schemas.openxmlformats.org/drawingml/2006/chartDrawing">
    <cdr:from>
      <cdr:x>0.76522</cdr:x>
      <cdr:y>0.37838</cdr:y>
    </cdr:from>
    <cdr:to>
      <cdr:x>0.8087</cdr:x>
      <cdr:y>0.63514</cdr:y>
    </cdr:to>
    <cdr:sp macro="" textlink="">
      <cdr:nvSpPr>
        <cdr:cNvPr id="11" name="Straight Connector 10"/>
        <cdr:cNvSpPr/>
      </cdr:nvSpPr>
      <cdr:spPr>
        <a:xfrm xmlns:a="http://schemas.openxmlformats.org/drawingml/2006/main">
          <a:off x="6705601" y="2133602"/>
          <a:ext cx="381000" cy="1447798"/>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2286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dr:relSizeAnchor xmlns:cdr="http://schemas.openxmlformats.org/drawingml/2006/chartDrawing">
    <cdr:from>
      <cdr:x>0.4087</cdr:x>
      <cdr:y>0.43243</cdr:y>
    </cdr:from>
    <cdr:to>
      <cdr:x>0.45217</cdr:x>
      <cdr:y>0.62162</cdr:y>
    </cdr:to>
    <cdr:sp macro="" textlink="">
      <cdr:nvSpPr>
        <cdr:cNvPr id="12" name="Straight Connector 11"/>
        <cdr:cNvSpPr/>
      </cdr:nvSpPr>
      <cdr:spPr>
        <a:xfrm xmlns:a="http://schemas.openxmlformats.org/drawingml/2006/main" flipV="1">
          <a:off x="3581400" y="2438399"/>
          <a:ext cx="381000" cy="1066799"/>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1397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dr:relSizeAnchor xmlns:cdr="http://schemas.openxmlformats.org/drawingml/2006/chartDrawing">
    <cdr:from>
      <cdr:x>0.45217</cdr:x>
      <cdr:y>0.43243</cdr:y>
    </cdr:from>
    <cdr:to>
      <cdr:x>0.49565</cdr:x>
      <cdr:y>0.59459</cdr:y>
    </cdr:to>
    <cdr:sp macro="" textlink="">
      <cdr:nvSpPr>
        <cdr:cNvPr id="13" name="Straight Connector 12"/>
        <cdr:cNvSpPr/>
      </cdr:nvSpPr>
      <cdr:spPr>
        <a:xfrm xmlns:a="http://schemas.openxmlformats.org/drawingml/2006/main">
          <a:off x="3962400" y="2438400"/>
          <a:ext cx="381000" cy="914399"/>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2286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dr:relSizeAnchor xmlns:cdr="http://schemas.openxmlformats.org/drawingml/2006/chartDrawing">
    <cdr:from>
      <cdr:x>0.49565</cdr:x>
      <cdr:y>0.44595</cdr:y>
    </cdr:from>
    <cdr:to>
      <cdr:x>0.58261</cdr:x>
      <cdr:y>0.59459</cdr:y>
    </cdr:to>
    <cdr:sp macro="" textlink="">
      <cdr:nvSpPr>
        <cdr:cNvPr id="14" name="Straight Connector 13"/>
        <cdr:cNvSpPr/>
      </cdr:nvSpPr>
      <cdr:spPr>
        <a:xfrm xmlns:a="http://schemas.openxmlformats.org/drawingml/2006/main" flipV="1">
          <a:off x="4343399" y="2514622"/>
          <a:ext cx="762011" cy="838177"/>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2286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dr:relSizeAnchor xmlns:cdr="http://schemas.openxmlformats.org/drawingml/2006/chartDrawing">
    <cdr:from>
      <cdr:x>0.58261</cdr:x>
      <cdr:y>0.44444</cdr:y>
    </cdr:from>
    <cdr:to>
      <cdr:x>0.67826</cdr:x>
      <cdr:y>0.68919</cdr:y>
    </cdr:to>
    <cdr:sp macro="" textlink="">
      <cdr:nvSpPr>
        <cdr:cNvPr id="15" name="Straight Connector 14"/>
        <cdr:cNvSpPr/>
      </cdr:nvSpPr>
      <cdr:spPr>
        <a:xfrm xmlns:a="http://schemas.openxmlformats.org/drawingml/2006/main">
          <a:off x="5105411" y="2506107"/>
          <a:ext cx="838189" cy="1380092"/>
        </a:xfrm>
        <a:prstGeom xmlns:a="http://schemas.openxmlformats.org/drawingml/2006/main" prst="line">
          <a:avLst/>
        </a:prstGeom>
        <a:noFill xmlns:a="http://schemas.openxmlformats.org/drawingml/2006/main"/>
        <a:ln xmlns:a="http://schemas.openxmlformats.org/drawingml/2006/main" w="38100" cap="flat" cmpd="sng" algn="ctr">
          <a:solidFill>
            <a:srgbClr val="0D1969"/>
          </a:solidFill>
          <a:prstDash val="solid"/>
        </a:ln>
        <a:effectLst xmlns:a="http://schemas.openxmlformats.org/drawingml/2006/main">
          <a:glow rad="228600">
            <a:srgbClr val="FBC40E">
              <a:satMod val="175000"/>
              <a:alpha val="40000"/>
            </a:srgbClr>
          </a:glow>
          <a:outerShdw blurRad="40000" dist="23000" dir="5400000" rotWithShape="0">
            <a:srgbClr val="000000">
              <a:alpha val="35000"/>
            </a:srgbClr>
          </a:outerShdw>
        </a:effectLst>
      </cdr:spPr>
      <cdr:style>
        <a:lnRef xmlns:a="http://schemas.openxmlformats.org/drawingml/2006/main" idx="3">
          <a:schemeClr val="dk1"/>
        </a:lnRef>
        <a:fillRef xmlns:a="http://schemas.openxmlformats.org/drawingml/2006/main" idx="0">
          <a:schemeClr val="dk1"/>
        </a:fillRef>
        <a:effectRef xmlns:a="http://schemas.openxmlformats.org/drawingml/2006/main" idx="2">
          <a:schemeClr val="dk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rgbClr val="0D1969"/>
              </a:solidFill>
              <a:latin typeface="Tahoma"/>
            </a:defRPr>
          </a:lvl1pPr>
          <a:lvl2pPr marL="457200" indent="0">
            <a:defRPr sz="1100">
              <a:solidFill>
                <a:srgbClr val="0D1969"/>
              </a:solidFill>
              <a:latin typeface="Tahoma"/>
            </a:defRPr>
          </a:lvl2pPr>
          <a:lvl3pPr marL="914400" indent="0">
            <a:defRPr sz="1100">
              <a:solidFill>
                <a:srgbClr val="0D1969"/>
              </a:solidFill>
              <a:latin typeface="Tahoma"/>
            </a:defRPr>
          </a:lvl3pPr>
          <a:lvl4pPr marL="1371600" indent="0">
            <a:defRPr sz="1100">
              <a:solidFill>
                <a:srgbClr val="0D1969"/>
              </a:solidFill>
              <a:latin typeface="Tahoma"/>
            </a:defRPr>
          </a:lvl4pPr>
          <a:lvl5pPr marL="1828800" indent="0">
            <a:defRPr sz="1100">
              <a:solidFill>
                <a:srgbClr val="0D1969"/>
              </a:solidFill>
              <a:latin typeface="Tahoma"/>
            </a:defRPr>
          </a:lvl5pPr>
          <a:lvl6pPr marL="2286000" indent="0">
            <a:defRPr sz="1100">
              <a:solidFill>
                <a:srgbClr val="0D1969"/>
              </a:solidFill>
              <a:latin typeface="Tahoma"/>
            </a:defRPr>
          </a:lvl6pPr>
          <a:lvl7pPr marL="2743200" indent="0">
            <a:defRPr sz="1100">
              <a:solidFill>
                <a:srgbClr val="0D1969"/>
              </a:solidFill>
              <a:latin typeface="Tahoma"/>
            </a:defRPr>
          </a:lvl7pPr>
          <a:lvl8pPr marL="3200400" indent="0">
            <a:defRPr sz="1100">
              <a:solidFill>
                <a:srgbClr val="0D1969"/>
              </a:solidFill>
              <a:latin typeface="Tahoma"/>
            </a:defRPr>
          </a:lvl8pPr>
          <a:lvl9pPr marL="3657600" indent="0">
            <a:defRPr sz="1100">
              <a:solidFill>
                <a:srgbClr val="0D1969"/>
              </a:solidFill>
              <a:latin typeface="Tahoma"/>
            </a:defRPr>
          </a:lvl9pPr>
        </a:lstStyle>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38AE5D3-7EC3-498C-8A93-D1F55A96F4C1}" type="datetimeFigureOut">
              <a:rPr lang="en-US" smtClean="0"/>
              <a:pPr/>
              <a:t>10/18/2017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0820B25-C917-4208-BDDF-C72B78E7CCFD}" type="slidenum">
              <a:rPr lang="en-US" smtClean="0"/>
              <a:pPr/>
              <a:t>‹#›</a:t>
            </a:fld>
            <a:endParaRPr lang="en-US"/>
          </a:p>
        </p:txBody>
      </p:sp>
    </p:spTree>
    <p:extLst>
      <p:ext uri="{BB962C8B-B14F-4D97-AF65-F5344CB8AC3E}">
        <p14:creationId xmlns:p14="http://schemas.microsoft.com/office/powerpoint/2010/main" xmlns="" val="48561185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063F597-CE17-476A-A5CB-91589ED997B7}" type="datetimeFigureOut">
              <a:rPr lang="en-US" smtClean="0"/>
              <a:pPr/>
              <a:t>10/18/2017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Massachusetts Department of Elementary and Secondary Education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45724FF-A098-4B60-9000-6891DF0985A5}" type="slidenum">
              <a:rPr lang="en-US" smtClean="0"/>
              <a:pPr/>
              <a:t>‹#›</a:t>
            </a:fld>
            <a:endParaRPr lang="en-US"/>
          </a:p>
        </p:txBody>
      </p:sp>
    </p:spTree>
    <p:extLst>
      <p:ext uri="{BB962C8B-B14F-4D97-AF65-F5344CB8AC3E}">
        <p14:creationId xmlns:p14="http://schemas.microsoft.com/office/powerpoint/2010/main" xmlns="" val="34700118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3</a:t>
            </a:fld>
            <a:endParaRPr lang="en-US"/>
          </a:p>
        </p:txBody>
      </p:sp>
    </p:spTree>
    <p:extLst>
      <p:ext uri="{BB962C8B-B14F-4D97-AF65-F5344CB8AC3E}">
        <p14:creationId xmlns:p14="http://schemas.microsoft.com/office/powerpoint/2010/main" xmlns="" val="3503388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8</a:t>
            </a:fld>
            <a:endParaRPr lang="en-US"/>
          </a:p>
        </p:txBody>
      </p:sp>
    </p:spTree>
    <p:extLst>
      <p:ext uri="{BB962C8B-B14F-4D97-AF65-F5344CB8AC3E}">
        <p14:creationId xmlns:p14="http://schemas.microsoft.com/office/powerpoint/2010/main" xmlns="" val="1617890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12</a:t>
            </a:fld>
            <a:endParaRPr lang="en-US"/>
          </a:p>
        </p:txBody>
      </p:sp>
    </p:spTree>
    <p:extLst>
      <p:ext uri="{BB962C8B-B14F-4D97-AF65-F5344CB8AC3E}">
        <p14:creationId xmlns:p14="http://schemas.microsoft.com/office/powerpoint/2010/main" xmlns="" val="1897410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Going into the standard</a:t>
            </a:r>
            <a:r>
              <a:rPr lang="en-US" baseline="0" dirty="0" smtClean="0"/>
              <a:t> setting, we did have a couple of things in mind. </a:t>
            </a:r>
            <a:r>
              <a:rPr lang="en-US" dirty="0" smtClean="0"/>
              <a:t>One of the other goals</a:t>
            </a:r>
            <a:r>
              <a:rPr lang="en-US" baseline="0" dirty="0" smtClean="0"/>
              <a:t> set forth by our new standards and this Board was to look to national and international benchmarks during the development of our next-generation tests. MA continues to be first, or tied for first, in the latest administration of NAEP in 2015. But notice that about half of MA students are still not reaching the Proficient level. Nationally, only about a third of students reach the Prof level. </a:t>
            </a:r>
          </a:p>
          <a:p>
            <a:endParaRPr lang="en-US" baseline="0" dirty="0" smtClean="0"/>
          </a:p>
          <a:p>
            <a:r>
              <a:rPr lang="en-US" baseline="0" dirty="0" smtClean="0"/>
              <a:t>While we did not intend to replicate the NAEP results, we did use it as a lens – this nationally respected test. </a:t>
            </a:r>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15</a:t>
            </a:fld>
            <a:endParaRPr lang="en-US"/>
          </a:p>
        </p:txBody>
      </p:sp>
    </p:spTree>
    <p:extLst>
      <p:ext uri="{BB962C8B-B14F-4D97-AF65-F5344CB8AC3E}">
        <p14:creationId xmlns:p14="http://schemas.microsoft.com/office/powerpoint/2010/main" xmlns="" val="172394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1"/>
          </p:nvPr>
        </p:nvSpPr>
        <p:spPr/>
        <p:txBody>
          <a:bodyPr/>
          <a:lstStyle/>
          <a:p>
            <a:fld id="{145724FF-A098-4B60-9000-6891DF0985A5}" type="slidenum">
              <a:rPr lang="en-US" smtClean="0"/>
              <a:pPr/>
              <a:t>16</a:t>
            </a:fld>
            <a:endParaRPr lang="en-US"/>
          </a:p>
        </p:txBody>
      </p:sp>
    </p:spTree>
    <p:extLst>
      <p:ext uri="{BB962C8B-B14F-4D97-AF65-F5344CB8AC3E}">
        <p14:creationId xmlns:p14="http://schemas.microsoft.com/office/powerpoint/2010/main" xmlns="" val="10918587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6" name="Picture 5" descr="ESE Logo"/>
          <p:cNvPicPr>
            <a:picLocks noChangeAspect="1"/>
          </p:cNvPicPr>
          <p:nvPr/>
        </p:nvPicPr>
        <p:blipFill>
          <a:blip r:embed="rId2" cstate="print">
            <a:lum bright="20000"/>
          </a:blip>
          <a:srcRect r="77994"/>
          <a:stretch>
            <a:fillRect/>
          </a:stretch>
        </p:blipFill>
        <p:spPr>
          <a:xfrm>
            <a:off x="5867400" y="-381000"/>
            <a:ext cx="3505200" cy="7745744"/>
          </a:xfrm>
          <a:prstGeom prst="rect">
            <a:avLst/>
          </a:prstGeom>
        </p:spPr>
      </p:pic>
      <p:sp>
        <p:nvSpPr>
          <p:cNvPr id="9" name="Title 1"/>
          <p:cNvSpPr>
            <a:spLocks noGrp="1"/>
          </p:cNvSpPr>
          <p:nvPr>
            <p:ph type="ctrTitle"/>
          </p:nvPr>
        </p:nvSpPr>
        <p:spPr>
          <a:xfrm>
            <a:off x="533400" y="990601"/>
            <a:ext cx="7772400" cy="1905000"/>
          </a:xfrm>
        </p:spPr>
        <p:txBody>
          <a:bodyPr anchor="b" anchorCtr="0"/>
          <a:lstStyle>
            <a:lvl1pPr algn="l">
              <a:defRPr/>
            </a:lvl1pPr>
          </a:lstStyle>
          <a:p>
            <a:r>
              <a:rPr lang="en-US" smtClean="0"/>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nchor="t" anchorCtr="0"/>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2" descr="Massachusetts Department of Elementary and Secondary Education"/>
          <p:cNvPicPr>
            <a:picLocks noChangeAspect="1"/>
          </p:cNvPicPr>
          <p:nvPr userDrawn="1"/>
        </p:nvPicPr>
        <p:blipFill>
          <a:blip r:embed="rId3" cstate="print"/>
          <a:srcRect/>
          <a:stretch>
            <a:fillRect/>
          </a:stretch>
        </p:blipFill>
        <p:spPr bwMode="auto">
          <a:xfrm>
            <a:off x="533400" y="5562600"/>
            <a:ext cx="2714625" cy="6477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smtClean="0"/>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79A23D6B-EB4E-4562-8F96-50B5A5100021}" type="datetime1">
              <a:rPr lang="en-US" smtClean="0"/>
              <a:pPr/>
              <a:t>10/18/2017</a:t>
            </a:fld>
            <a:endParaRPr lang="en-US" dirty="0"/>
          </a:p>
        </p:txBody>
      </p:sp>
      <p:sp>
        <p:nvSpPr>
          <p:cNvPr id="9" name="Slide Number Placeholder 8"/>
          <p:cNvSpPr>
            <a:spLocks noGrp="1"/>
          </p:cNvSpPr>
          <p:nvPr>
            <p:ph type="sldNum" sz="quarter" idx="11"/>
          </p:nvPr>
        </p:nvSpPr>
        <p:spPr/>
        <p:txBody>
          <a:bodyPr/>
          <a:lstStyle>
            <a:lvl1pPr algn="ctr">
              <a:defRPr/>
            </a:lvl1pPr>
          </a:lstStyle>
          <a:p>
            <a:fld id="{BD26C40E-487C-40A4-A841-8174FD7B7142}" type="slidenum">
              <a:rPr lang="en-US" smtClean="0"/>
              <a:pPr/>
              <a:t>‹#›</a:t>
            </a:fld>
            <a:endParaRPr lang="en-US" dirty="0"/>
          </a:p>
        </p:txBody>
      </p:sp>
      <p:sp>
        <p:nvSpPr>
          <p:cNvPr id="10" name="Footer Placeholder 9"/>
          <p:cNvSpPr>
            <a:spLocks noGrp="1"/>
          </p:cNvSpPr>
          <p:nvPr>
            <p:ph type="ftr" sz="quarter" idx="12"/>
          </p:nvPr>
        </p:nvSpPr>
        <p:spPr/>
        <p:txBody>
          <a:bodyPr/>
          <a:lstStyle>
            <a:lvl1pPr>
              <a:defRPr sz="1100"/>
            </a:lvl1pPr>
          </a:lstStyle>
          <a:p>
            <a:r>
              <a:rPr lang="en-US" smtClean="0"/>
              <a:t>Massachusetts Department of Elementary and Secondary Education</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85800" y="612775"/>
            <a:ext cx="76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06712B-D328-4E47-ABA0-147BCC13749E}" type="datetime1">
              <a:rPr lang="en-US" smtClean="0"/>
              <a:pPr/>
              <a:t>10/18/2017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83573B-A577-434C-ADD1-CC7382D4E60F}" type="datetime1">
              <a:rPr lang="en-US" smtClean="0"/>
              <a:pPr/>
              <a:t>10/18/2017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1B8DFB-F4F2-44A1-8DB3-9404630A4590}" type="datetime1">
              <a:rPr lang="en-US" smtClean="0"/>
              <a:pPr/>
              <a:t>10/18/2017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DDABE-3F7C-438C-A337-3F810145C2F8}" type="datetime1">
              <a:rPr lang="en-US" smtClean="0"/>
              <a:pPr/>
              <a:t>10/18/2017</a:t>
            </a:fld>
            <a:endParaRPr lang="en-US"/>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1EC97A-CF11-4290-8A5D-1CB8CBAE971F}" type="datetime1">
              <a:rPr lang="en-US" smtClean="0"/>
              <a:pPr/>
              <a:t>10/18/2017</a:t>
            </a:fld>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a:t>
            </a:fld>
            <a:endParaRPr lang="en-US" dirty="0"/>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6"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Picture">
    <p:spTree>
      <p:nvGrpSpPr>
        <p:cNvPr id="1" name=""/>
        <p:cNvGrpSpPr/>
        <p:nvPr/>
      </p:nvGrpSpPr>
      <p:grpSpPr>
        <a:xfrm>
          <a:off x="0" y="0"/>
          <a:ext cx="0" cy="0"/>
          <a:chOff x="0" y="0"/>
          <a:chExt cx="0" cy="0"/>
        </a:xfrm>
      </p:grpSpPr>
      <p:pic>
        <p:nvPicPr>
          <p:cNvPr id="8" name="Picture 7" descr="ESE Logo"/>
          <p:cNvPicPr>
            <a:picLocks noChangeAspect="1"/>
          </p:cNvPicPr>
          <p:nvPr/>
        </p:nvPicPr>
        <p:blipFill>
          <a:blip r:embed="rId2" cstate="print">
            <a:lum bright="20000"/>
          </a:blip>
          <a:srcRect t="-1145" r="79429" b="6542"/>
          <a:stretch>
            <a:fillRect/>
          </a:stretch>
        </p:blipFill>
        <p:spPr>
          <a:xfrm>
            <a:off x="6895187" y="1828800"/>
            <a:ext cx="2248812" cy="5029200"/>
          </a:xfrm>
          <a:prstGeom prst="rect">
            <a:avLst/>
          </a:prstGeom>
        </p:spPr>
      </p:pic>
      <p:sp>
        <p:nvSpPr>
          <p:cNvPr id="10" name="Title 1"/>
          <p:cNvSpPr>
            <a:spLocks noGrp="1"/>
          </p:cNvSpPr>
          <p:nvPr>
            <p:ph type="title"/>
          </p:nvPr>
        </p:nvSpPr>
        <p:spPr>
          <a:xfrm>
            <a:off x="685800" y="2209800"/>
            <a:ext cx="6781800" cy="2895600"/>
          </a:xfrm>
        </p:spPr>
        <p:txBody>
          <a:bodyPr anchor="b" anchorCtr="0">
            <a:noAutofit/>
          </a:bodyPr>
          <a:lstStyle>
            <a:lvl1pPr algn="l">
              <a:defRPr lang="en-US" sz="4400" kern="1200">
                <a:solidFill>
                  <a:schemeClr val="tx1"/>
                </a:solidFill>
                <a:latin typeface="+mj-lt"/>
                <a:ea typeface="+mj-ea"/>
                <a:cs typeface="+mj-cs"/>
              </a:defRPr>
            </a:lvl1pPr>
          </a:lstStyle>
          <a:p>
            <a:r>
              <a:rPr lang="en-US" smtClean="0"/>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9" name="Picture 2" descr="Massachusetts Department of Elementary and Secondary Education"/>
          <p:cNvPicPr>
            <a:picLocks noChangeAspect="1"/>
          </p:cNvPicPr>
          <p:nvPr userDrawn="1"/>
        </p:nvPicPr>
        <p:blipFill>
          <a:blip r:embed="rId3" cstate="print"/>
          <a:srcRect/>
          <a:stretch>
            <a:fillRect/>
          </a:stretch>
        </p:blipFill>
        <p:spPr bwMode="auto">
          <a:xfrm>
            <a:off x="4800600" y="6019800"/>
            <a:ext cx="2514600" cy="599975"/>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2835A5-91C7-499E-AE0E-1EE58150F3C7}" type="datetime1">
              <a:rPr lang="en-US" smtClean="0"/>
              <a:pPr/>
              <a:t>10/18/2017</a:t>
            </a:fld>
            <a:endParaRPr lang="en-US"/>
          </a:p>
        </p:txBody>
      </p:sp>
      <p:sp>
        <p:nvSpPr>
          <p:cNvPr id="6" name="Footer Placeholder 5"/>
          <p:cNvSpPr>
            <a:spLocks noGrp="1"/>
          </p:cNvSpPr>
          <p:nvPr>
            <p:ph type="ftr" sz="quarter" idx="11"/>
          </p:nvPr>
        </p:nvSpPr>
        <p:spPr/>
        <p:txBody>
          <a:bodyPr/>
          <a:lstStyle/>
          <a:p>
            <a:r>
              <a:rPr lang="en-US" smtClean="0"/>
              <a:t>Massachusetts Department of Elementary and Secondary Education</a:t>
            </a:r>
            <a:endParaRPr lang="en-US"/>
          </a:p>
        </p:txBody>
      </p:sp>
      <p:sp>
        <p:nvSpPr>
          <p:cNvPr id="7" name="Slide Number Placeholder 6"/>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AEC04E-0926-40FA-BE19-4F5978ACCC27}" type="datetime1">
              <a:rPr lang="en-US" smtClean="0"/>
              <a:pPr/>
              <a:t>10/18/2017</a:t>
            </a:fld>
            <a:endParaRPr lang="en-US"/>
          </a:p>
        </p:txBody>
      </p:sp>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2AC804-22DE-4E72-AB3C-03F500DC0B49}" type="datetime1">
              <a:rPr lang="en-US" smtClean="0"/>
              <a:pPr/>
              <a:t>10/18/2017</a:t>
            </a:fld>
            <a:endParaRPr lang="en-US"/>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28D65-CDFF-45D1-8396-D252F680B666}" type="datetime1">
              <a:rPr lang="en-US" smtClean="0"/>
              <a:pPr/>
              <a:t>10/18/2017</a:t>
            </a:fld>
            <a:endParaRPr lang="en-US"/>
          </a:p>
        </p:txBody>
      </p:sp>
      <p:sp>
        <p:nvSpPr>
          <p:cNvPr id="3" name="Footer Placeholder 2"/>
          <p:cNvSpPr>
            <a:spLocks noGrp="1"/>
          </p:cNvSpPr>
          <p:nvPr>
            <p:ph type="ftr" sz="quarter" idx="11"/>
          </p:nvPr>
        </p:nvSpPr>
        <p:spPr/>
        <p:txBody>
          <a:bodyPr/>
          <a:lstStyle/>
          <a:p>
            <a:r>
              <a:rPr lang="en-US" smtClean="0"/>
              <a:t>Massachusetts Department of Elementary and Secondary Education</a:t>
            </a:r>
            <a:endParaRPr lang="en-US"/>
          </a:p>
        </p:txBody>
      </p:sp>
      <p:sp>
        <p:nvSpPr>
          <p:cNvPr id="4" name="Slide Number Placeholder 3"/>
          <p:cNvSpPr>
            <a:spLocks noGrp="1"/>
          </p:cNvSpPr>
          <p:nvPr>
            <p:ph type="sldNum" sz="quarter" idx="12"/>
          </p:nvPr>
        </p:nvSpPr>
        <p:spPr/>
        <p:txBody>
          <a:bodyPr/>
          <a:lstStyle>
            <a:lvl1pPr algn="ctr">
              <a:defRPr/>
            </a:lvl1pPr>
          </a:lstStyle>
          <a:p>
            <a:fld id="{BD26C40E-487C-40A4-A841-8174FD7B7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8" name="Picture 7" descr="ESE_StarLogo_2881_1401_transparent_color.gif"/>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pic>
        <p:nvPicPr>
          <p:cNvPr id="7" name="Picture 6" descr="ESE Logo"/>
          <p:cNvPicPr>
            <a:picLocks noChangeAspect="1"/>
          </p:cNvPicPr>
          <p:nvPr/>
        </p:nvPicPr>
        <p:blipFill>
          <a:blip r:embed="rId15" cstate="print">
            <a:lum bright="40000"/>
          </a:blip>
          <a:srcRect r="76032"/>
          <a:stretch>
            <a:fillRect/>
          </a:stretch>
        </p:blipFill>
        <p:spPr>
          <a:xfrm>
            <a:off x="8258088" y="4953000"/>
            <a:ext cx="914400" cy="1905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524000"/>
            <a:ext cx="7924800" cy="4602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E8D05-18AA-4A37-885F-90A35DD2504A}" type="datetime1">
              <a:rPr lang="en-US" smtClean="0"/>
              <a:pPr/>
              <a:t>10/18/2017</a:t>
            </a:fld>
            <a:endParaRPr lang="en-US" dirty="0"/>
          </a:p>
        </p:txBody>
      </p:sp>
      <p:sp>
        <p:nvSpPr>
          <p:cNvPr id="5" name="Footer Placeholder 4"/>
          <p:cNvSpPr>
            <a:spLocks noGrp="1"/>
          </p:cNvSpPr>
          <p:nvPr>
            <p:ph type="ftr" sz="quarter" idx="3"/>
          </p:nvPr>
        </p:nvSpPr>
        <p:spPr>
          <a:xfrm>
            <a:off x="3124200" y="6356350"/>
            <a:ext cx="541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smtClean="0"/>
              <a:t>Massachusetts Department of Elementary and Secondary Education</a:t>
            </a:r>
            <a:endParaRPr lang="en-US" dirty="0"/>
          </a:p>
        </p:txBody>
      </p:sp>
      <p:sp>
        <p:nvSpPr>
          <p:cNvPr id="6" name="Slide Number Placeholder 5"/>
          <p:cNvSpPr>
            <a:spLocks noGrp="1"/>
          </p:cNvSpPr>
          <p:nvPr>
            <p:ph type="sldNum" sz="quarter" idx="4"/>
          </p:nvPr>
        </p:nvSpPr>
        <p:spPr>
          <a:xfrm>
            <a:off x="8486688" y="52578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j-lt"/>
              </a:defRPr>
            </a:lvl1pPr>
          </a:lstStyle>
          <a:p>
            <a:fld id="{BD26C40E-487C-40A4-A841-8174FD7B71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defTabSz="914400" rtl="0" eaLnBrk="1" latinLnBrk="0" hangingPunct="1">
        <a:spcBef>
          <a:spcPct val="20000"/>
        </a:spcBef>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defTabSz="914400" rtl="0" eaLnBrk="1" latinLnBrk="0" hangingPunct="1">
        <a:spcBef>
          <a:spcPct val="20000"/>
        </a:spcBef>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oe.mass.edu/commissioner/Back-to-School/" TargetMode="External"/><Relationship Id="rId2" Type="http://schemas.openxmlformats.org/officeDocument/2006/relationships/hyperlink" Target="http://www.doe.mass.edu/mcas/par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the Next-Generation MCAS	</a:t>
            </a:r>
            <a:endParaRPr lang="en-US" dirty="0"/>
          </a:p>
        </p:txBody>
      </p:sp>
      <p:sp>
        <p:nvSpPr>
          <p:cNvPr id="3" name="Subtitle 2"/>
          <p:cNvSpPr>
            <a:spLocks noGrp="1"/>
          </p:cNvSpPr>
          <p:nvPr>
            <p:ph type="subTitle" idx="1"/>
          </p:nvPr>
        </p:nvSpPr>
        <p:spPr/>
        <p:txBody>
          <a:bodyPr>
            <a:normAutofit/>
          </a:bodyPr>
          <a:lstStyle/>
          <a:p>
            <a:r>
              <a:rPr lang="en-US" dirty="0" smtClean="0"/>
              <a:t>October 2017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8" name="Slide Number Placeholder 7"/>
          <p:cNvSpPr>
            <a:spLocks noGrp="1"/>
          </p:cNvSpPr>
          <p:nvPr>
            <p:ph type="sldNum" sz="quarter" idx="12"/>
          </p:nvPr>
        </p:nvSpPr>
        <p:spPr>
          <a:xfrm>
            <a:off x="8534400" y="6310312"/>
            <a:ext cx="533400" cy="457200"/>
          </a:xfrm>
        </p:spPr>
        <p:txBody>
          <a:bodyPr/>
          <a:lstStyle/>
          <a:p>
            <a:fld id="{BD26C40E-487C-40A4-A841-8174FD7B7142}" type="slidenum">
              <a:rPr lang="en-US" smtClean="0"/>
              <a:pPr/>
              <a:t>10</a:t>
            </a:fld>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161925" y="1171575"/>
            <a:ext cx="8820150" cy="4514850"/>
          </a:xfrm>
          <a:prstGeom prst="rect">
            <a:avLst/>
          </a:prstGeom>
          <a:noFill/>
          <a:ln w="9525">
            <a:noFill/>
            <a:miter lim="800000"/>
            <a:headEnd/>
            <a:tailEnd/>
          </a:ln>
        </p:spPr>
      </p:pic>
    </p:spTree>
    <p:extLst>
      <p:ext uri="{BB962C8B-B14F-4D97-AF65-F5344CB8AC3E}">
        <p14:creationId xmlns="" xmlns:p14="http://schemas.microsoft.com/office/powerpoint/2010/main" val="23964850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Why Did My Child Score Proficient on the Older MCAS but Only Partially Meeting Expectations This Year?</a:t>
            </a:r>
            <a:endParaRPr lang="en-US" sz="3600" b="1" dirty="0"/>
          </a:p>
        </p:txBody>
      </p:sp>
      <p:sp>
        <p:nvSpPr>
          <p:cNvPr id="3" name="Content Placeholder 2"/>
          <p:cNvSpPr>
            <a:spLocks noGrp="1"/>
          </p:cNvSpPr>
          <p:nvPr>
            <p:ph idx="1"/>
          </p:nvPr>
        </p:nvSpPr>
        <p:spPr/>
        <p:txBody>
          <a:bodyPr>
            <a:normAutofit fontScale="85000" lnSpcReduction="20000"/>
          </a:bodyPr>
          <a:lstStyle/>
          <a:p>
            <a:r>
              <a:rPr lang="en-US" dirty="0" smtClean="0"/>
              <a:t>In general, the new standards for Meeting Expectations are </a:t>
            </a:r>
            <a:r>
              <a:rPr lang="en-US" b="1" dirty="0" smtClean="0"/>
              <a:t>more rigorous </a:t>
            </a:r>
            <a:r>
              <a:rPr lang="en-US" dirty="0" smtClean="0"/>
              <a:t>than the standards for reaching the Proficient level on the legacy MCAS.</a:t>
            </a:r>
          </a:p>
          <a:p>
            <a:r>
              <a:rPr lang="en-US" b="1" dirty="0" smtClean="0"/>
              <a:t>Massachusetts educators </a:t>
            </a:r>
            <a:r>
              <a:rPr lang="en-US" dirty="0" smtClean="0"/>
              <a:t>set the new standards to help </a:t>
            </a:r>
            <a:r>
              <a:rPr lang="en-US" b="1" dirty="0" smtClean="0"/>
              <a:t>signal students’ readiness</a:t>
            </a:r>
            <a:r>
              <a:rPr lang="en-US" dirty="0" smtClean="0"/>
              <a:t> for the next grade level.</a:t>
            </a:r>
          </a:p>
          <a:p>
            <a:r>
              <a:rPr lang="en-US" b="1" dirty="0" smtClean="0"/>
              <a:t>Look closely at where your child’s score falls </a:t>
            </a:r>
            <a:r>
              <a:rPr lang="en-US" dirty="0" smtClean="0"/>
              <a:t>within the Partially Meeting Expectations category. If it isn’t close to Meeting Expectations, talk with your child’s teacher about how you can work together to help your child catch up.</a:t>
            </a:r>
          </a:p>
          <a:p>
            <a:r>
              <a:rPr lang="en-US" dirty="0" smtClean="0"/>
              <a:t>Spring 2017 is a </a:t>
            </a:r>
            <a:r>
              <a:rPr lang="en-US" b="1" dirty="0" smtClean="0"/>
              <a:t>baseline year </a:t>
            </a:r>
            <a:r>
              <a:rPr lang="en-US" dirty="0" smtClean="0"/>
              <a:t>for a new test in grades 3-8, and spring 2017 scores </a:t>
            </a:r>
            <a:r>
              <a:rPr lang="en-US" b="1" dirty="0" smtClean="0"/>
              <a:t>should not be compared </a:t>
            </a:r>
            <a:r>
              <a:rPr lang="en-US" dirty="0" smtClean="0"/>
              <a:t>to previous years’ scores.</a:t>
            </a:r>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5220"/>
            <a:ext cx="8534400" cy="1143000"/>
          </a:xfrm>
        </p:spPr>
        <p:txBody>
          <a:bodyPr>
            <a:normAutofit fontScale="90000"/>
          </a:bodyPr>
          <a:lstStyle/>
          <a:p>
            <a:r>
              <a:rPr lang="en-US" sz="2700" dirty="0" smtClean="0"/>
              <a:t>Projected Statewide 2017 Results for Grades 3-8 ELA and Math: Percent of students in each achievement level</a:t>
            </a:r>
            <a:endParaRPr lang="en-US" sz="2700" dirty="0"/>
          </a:p>
        </p:txBody>
      </p:sp>
      <p:pic>
        <p:nvPicPr>
          <p:cNvPr id="6" name="Content Placeholder 5"/>
          <p:cNvPicPr>
            <a:picLocks noGrp="1"/>
          </p:cNvPicPr>
          <p:nvPr>
            <p:ph idx="1"/>
          </p:nvPr>
        </p:nvPicPr>
        <p:blipFill rotWithShape="1">
          <a:blip r:embed="rId3" cstate="print">
            <a:extLst>
              <a:ext uri="{28A0092B-C50C-407E-A947-70E740481C1C}">
                <a14:useLocalDpi xmlns:a14="http://schemas.microsoft.com/office/drawing/2010/main" xmlns="" val="0"/>
              </a:ext>
            </a:extLst>
          </a:blip>
          <a:srcRect t="13296"/>
          <a:stretch/>
        </p:blipFill>
        <p:spPr bwMode="auto">
          <a:xfrm>
            <a:off x="990600" y="1600200"/>
            <a:ext cx="6792686" cy="5059362"/>
          </a:xfrm>
          <a:prstGeom prst="rect">
            <a:avLst/>
          </a:prstGeom>
          <a:ln>
            <a:noFill/>
          </a:ln>
          <a:extLst>
            <a:ext uri="{53640926-AAD7-44D8-BBD7-CCE9431645EC}">
              <a14:shadowObscured xmlns:a14="http://schemas.microsoft.com/office/drawing/2010/main" xmlns=""/>
            </a:ext>
          </a:extLst>
        </p:spPr>
      </p:pic>
      <p:sp>
        <p:nvSpPr>
          <p:cNvPr id="8" name="Rectangle 7"/>
          <p:cNvSpPr/>
          <p:nvPr/>
        </p:nvSpPr>
        <p:spPr>
          <a:xfrm>
            <a:off x="2203450" y="3687762"/>
            <a:ext cx="381000" cy="392037"/>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035300"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05943" y="3687762"/>
            <a:ext cx="381000" cy="4051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97664" y="3687762"/>
            <a:ext cx="381000" cy="443215"/>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808436" y="3763963"/>
            <a:ext cx="381000" cy="407156"/>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994150" y="4798369"/>
            <a:ext cx="381000" cy="304800"/>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719207" y="3730626"/>
            <a:ext cx="381000" cy="367014"/>
          </a:xfrm>
          <a:prstGeom prst="rect">
            <a:avLst/>
          </a:prstGeom>
          <a:solidFill>
            <a:srgbClr val="DF3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23202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076575" y="2076299"/>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983492" y="1955536"/>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874673" y="198901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707515" y="1953457"/>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742565" y="2063750"/>
            <a:ext cx="381000" cy="304800"/>
          </a:xfrm>
          <a:prstGeom prst="rect">
            <a:avLst/>
          </a:prstGeom>
          <a:solidFill>
            <a:srgbClr val="EEA2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155825" y="1779323"/>
            <a:ext cx="457200" cy="197984"/>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038475" y="1798146"/>
            <a:ext cx="457200" cy="179160"/>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719207" y="1779323"/>
            <a:ext cx="457200" cy="200498"/>
          </a:xfrm>
          <a:prstGeom prst="rect">
            <a:avLst/>
          </a:prstGeom>
          <a:solidFill>
            <a:srgbClr val="029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117725" y="5273976"/>
            <a:ext cx="533400" cy="21000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132137" y="5273976"/>
            <a:ext cx="434975" cy="1890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874673" y="5234440"/>
            <a:ext cx="4572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822497" y="5201594"/>
            <a:ext cx="411302"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733948" y="5225709"/>
            <a:ext cx="427717"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ooter Placeholder 29"/>
          <p:cNvSpPr>
            <a:spLocks noGrp="1"/>
          </p:cNvSpPr>
          <p:nvPr>
            <p:ph type="ftr" sz="quarter" idx="11"/>
          </p:nvPr>
        </p:nvSpPr>
        <p:spPr/>
        <p:txBody>
          <a:bodyPr/>
          <a:lstStyle/>
          <a:p>
            <a:r>
              <a:rPr lang="en-US" smtClean="0"/>
              <a:t>Massachusetts Department of Elementary and Secondary Education</a:t>
            </a:r>
            <a:endParaRPr lang="en-US"/>
          </a:p>
        </p:txBody>
      </p:sp>
      <p:sp>
        <p:nvSpPr>
          <p:cNvPr id="31" name="Slide Number Placeholder 30"/>
          <p:cNvSpPr>
            <a:spLocks noGrp="1"/>
          </p:cNvSpPr>
          <p:nvPr>
            <p:ph type="sldNum" sz="quarter" idx="12"/>
          </p:nvPr>
        </p:nvSpPr>
        <p:spPr/>
        <p:txBody>
          <a:bodyPr/>
          <a:lstStyle/>
          <a:p>
            <a:fld id="{BD26C40E-487C-40A4-A841-8174FD7B7142}" type="slidenum">
              <a:rPr lang="en-US" smtClean="0"/>
              <a:pPr/>
              <a:t>12</a:t>
            </a:fld>
            <a:endParaRPr lang="en-US"/>
          </a:p>
        </p:txBody>
      </p:sp>
    </p:spTree>
    <p:extLst>
      <p:ext uri="{BB962C8B-B14F-4D97-AF65-F5344CB8AC3E}">
        <p14:creationId xmlns:p14="http://schemas.microsoft.com/office/powerpoint/2010/main" xmlns="" val="155137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Projected Results (Part 1)</a:t>
            </a:r>
            <a:endParaRPr lang="en-US" dirty="0"/>
          </a:p>
        </p:txBody>
      </p:sp>
      <p:sp>
        <p:nvSpPr>
          <p:cNvPr id="3" name="Content Placeholder 2"/>
          <p:cNvSpPr>
            <a:spLocks noGrp="1"/>
          </p:cNvSpPr>
          <p:nvPr>
            <p:ph idx="1"/>
          </p:nvPr>
        </p:nvSpPr>
        <p:spPr>
          <a:xfrm>
            <a:off x="609600" y="1524000"/>
            <a:ext cx="7924800" cy="5029200"/>
          </a:xfrm>
        </p:spPr>
        <p:txBody>
          <a:bodyPr>
            <a:normAutofit/>
          </a:bodyPr>
          <a:lstStyle/>
          <a:p>
            <a:r>
              <a:rPr lang="en-US" sz="2000" b="1" dirty="0" smtClean="0"/>
              <a:t>The results do NOT mean that students learned less</a:t>
            </a:r>
            <a:r>
              <a:rPr lang="en-US" sz="2000" dirty="0" smtClean="0"/>
              <a:t>; the next-generation MCAS </a:t>
            </a:r>
            <a:r>
              <a:rPr lang="en-US" sz="2000" b="1" dirty="0" smtClean="0"/>
              <a:t>measures in a different way </a:t>
            </a:r>
          </a:p>
          <a:p>
            <a:r>
              <a:rPr lang="en-US" sz="2000" dirty="0" smtClean="0"/>
              <a:t>Remember</a:t>
            </a:r>
            <a:r>
              <a:rPr lang="en-US" sz="2000" b="1" dirty="0" smtClean="0"/>
              <a:t>: 2017 is the baseline year </a:t>
            </a:r>
            <a:r>
              <a:rPr lang="en-US" sz="2000" dirty="0" smtClean="0"/>
              <a:t>— the first year of a new assessment — and we expect scores to change over time, as occurred when the legacy MCAS debuted in 1998.</a:t>
            </a:r>
          </a:p>
          <a:p>
            <a:r>
              <a:rPr lang="en-US" sz="2000" b="1" dirty="0" smtClean="0"/>
              <a:t>Massachusetts educators</a:t>
            </a:r>
            <a:r>
              <a:rPr lang="en-US" sz="2000" dirty="0" smtClean="0"/>
              <a:t> set these standards, and they raised them in order to make sure our students will be college- and career- ready.</a:t>
            </a:r>
          </a:p>
          <a:p>
            <a:r>
              <a:rPr lang="en-US" sz="2000" b="1" dirty="0" smtClean="0"/>
              <a:t>In some grades and subjects </a:t>
            </a:r>
            <a:r>
              <a:rPr lang="en-US" sz="2000" dirty="0" smtClean="0"/>
              <a:t>(grade 4 English language arts and math, grade 7 math), </a:t>
            </a:r>
            <a:r>
              <a:rPr lang="en-US" sz="2000" b="1" dirty="0" smtClean="0"/>
              <a:t>the percent of students </a:t>
            </a:r>
            <a:r>
              <a:rPr lang="en-US" sz="2000" dirty="0" smtClean="0"/>
              <a:t>Meeting Expectations </a:t>
            </a:r>
            <a:r>
              <a:rPr lang="en-US" sz="2000" b="1" dirty="0" smtClean="0"/>
              <a:t>will likely be similar</a:t>
            </a:r>
            <a:r>
              <a:rPr lang="en-US" sz="2000" dirty="0" smtClean="0"/>
              <a:t> to the percent that were Proficient previously. </a:t>
            </a:r>
            <a:r>
              <a:rPr lang="en-US" sz="2000" b="1" dirty="0" smtClean="0"/>
              <a:t>In other grades and subjects </a:t>
            </a:r>
            <a:r>
              <a:rPr lang="en-US" sz="2000" dirty="0" smtClean="0"/>
              <a:t>(grade 8 English language arts), </a:t>
            </a:r>
            <a:r>
              <a:rPr lang="en-US" sz="2000" b="1" dirty="0" smtClean="0"/>
              <a:t>the percent </a:t>
            </a:r>
            <a:r>
              <a:rPr lang="en-US" sz="2000" dirty="0" smtClean="0"/>
              <a:t>who are in Meeting Expectations </a:t>
            </a:r>
            <a:r>
              <a:rPr lang="en-US" sz="2000" b="1" dirty="0" smtClean="0"/>
              <a:t>will likely be lower </a:t>
            </a:r>
            <a:r>
              <a:rPr lang="en-US" sz="2000" dirty="0" smtClean="0"/>
              <a:t>than the previous percent of Proficient students.</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13</a:t>
            </a:fld>
            <a:endParaRPr lang="en-US"/>
          </a:p>
        </p:txBody>
      </p:sp>
    </p:spTree>
    <p:extLst>
      <p:ext uri="{BB962C8B-B14F-4D97-AF65-F5344CB8AC3E}">
        <p14:creationId xmlns:p14="http://schemas.microsoft.com/office/powerpoint/2010/main" xmlns="" val="1216715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Interpreting the Projected Results (Part 2)</a:t>
            </a:r>
            <a:endParaRPr lang="en-US" dirty="0"/>
          </a:p>
        </p:txBody>
      </p:sp>
      <p:sp>
        <p:nvSpPr>
          <p:cNvPr id="3" name="Content Placeholder 2"/>
          <p:cNvSpPr>
            <a:spLocks noGrp="1"/>
          </p:cNvSpPr>
          <p:nvPr>
            <p:ph idx="1"/>
          </p:nvPr>
        </p:nvSpPr>
        <p:spPr/>
        <p:txBody>
          <a:bodyPr/>
          <a:lstStyle/>
          <a:p>
            <a:r>
              <a:rPr lang="en-US" sz="2000" dirty="0" smtClean="0"/>
              <a:t>The roughly equivalent proportion of students in each grade and subject area reflect:</a:t>
            </a:r>
          </a:p>
          <a:p>
            <a:pPr lvl="1"/>
            <a:r>
              <a:rPr lang="en-US" sz="1800" dirty="0" smtClean="0"/>
              <a:t>A standard setting process involving </a:t>
            </a:r>
            <a:r>
              <a:rPr lang="en-US" sz="1800" b="1" dirty="0" smtClean="0"/>
              <a:t>panels of educators </a:t>
            </a:r>
            <a:r>
              <a:rPr lang="en-US" sz="1800" dirty="0" smtClean="0"/>
              <a:t>who valued a clear progression of learning expectations from grade to grade;</a:t>
            </a:r>
          </a:p>
          <a:p>
            <a:pPr lvl="1"/>
            <a:r>
              <a:rPr lang="en-US" sz="1800" b="1" dirty="0" smtClean="0"/>
              <a:t>Panelists’ consistent application of the standards </a:t>
            </a:r>
            <a:r>
              <a:rPr lang="en-US" sz="1800" dirty="0" smtClean="0"/>
              <a:t>as they made expert judgments about student achievement on the new tests;</a:t>
            </a:r>
          </a:p>
          <a:p>
            <a:pPr lvl="1"/>
            <a:r>
              <a:rPr lang="en-US" sz="1800" dirty="0" smtClean="0"/>
              <a:t>The fact that standards were set for all these tests </a:t>
            </a:r>
            <a:r>
              <a:rPr lang="en-US" sz="1800" b="1" dirty="0" smtClean="0"/>
              <a:t>at the same time</a:t>
            </a:r>
            <a:r>
              <a:rPr lang="en-US" sz="1800" dirty="0" smtClean="0"/>
              <a:t>, unlike with the legacy MCAS</a:t>
            </a:r>
            <a:endParaRPr lang="en-US" sz="2000"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153400" cy="1143000"/>
          </a:xfrm>
        </p:spPr>
        <p:txBody>
          <a:bodyPr>
            <a:noAutofit/>
          </a:bodyPr>
          <a:lstStyle/>
          <a:p>
            <a:r>
              <a:rPr lang="en-US" sz="2800" dirty="0" smtClean="0"/>
              <a:t>Projected Next-Gen MCAS Results Look More Like Massachusetts’s 2015 NAEP Results…</a:t>
            </a:r>
            <a:endParaRPr lang="en-US" sz="2800"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562256601"/>
              </p:ext>
            </p:extLst>
          </p:nvPr>
        </p:nvGraphicFramePr>
        <p:xfrm>
          <a:off x="609600" y="1524000"/>
          <a:ext cx="7924800" cy="4602163"/>
        </p:xfrm>
        <a:graphic>
          <a:graphicData uri="http://schemas.openxmlformats.org/drawingml/2006/chart">
            <c:chart xmlns:c="http://schemas.openxmlformats.org/drawingml/2006/chart" xmlns:r="http://schemas.openxmlformats.org/officeDocument/2006/relationships" r:id="rId3"/>
          </a:graphicData>
        </a:graphic>
      </p:graphicFrame>
      <p:sp>
        <p:nvSpPr>
          <p:cNvPr id="7" name="Right Brace 6"/>
          <p:cNvSpPr/>
          <p:nvPr/>
        </p:nvSpPr>
        <p:spPr>
          <a:xfrm>
            <a:off x="2209800" y="1676400"/>
            <a:ext cx="228600" cy="19812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2438400" y="2514600"/>
            <a:ext cx="685800" cy="369332"/>
          </a:xfrm>
          <a:prstGeom prst="rect">
            <a:avLst/>
          </a:prstGeom>
          <a:noFill/>
        </p:spPr>
        <p:txBody>
          <a:bodyPr wrap="square" rtlCol="0">
            <a:spAutoFit/>
          </a:bodyPr>
          <a:lstStyle/>
          <a:p>
            <a:r>
              <a:rPr lang="en-US" dirty="0" smtClean="0"/>
              <a:t>50%</a:t>
            </a:r>
            <a:endParaRPr lang="en-US" dirty="0"/>
          </a:p>
        </p:txBody>
      </p:sp>
      <p:sp>
        <p:nvSpPr>
          <p:cNvPr id="9" name="Right Brace 8"/>
          <p:cNvSpPr/>
          <p:nvPr/>
        </p:nvSpPr>
        <p:spPr>
          <a:xfrm>
            <a:off x="3690292" y="1676400"/>
            <a:ext cx="195908" cy="217714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918892" y="2710544"/>
            <a:ext cx="685800" cy="369332"/>
          </a:xfrm>
          <a:prstGeom prst="rect">
            <a:avLst/>
          </a:prstGeom>
          <a:noFill/>
        </p:spPr>
        <p:txBody>
          <a:bodyPr wrap="square" rtlCol="0">
            <a:spAutoFit/>
          </a:bodyPr>
          <a:lstStyle/>
          <a:p>
            <a:r>
              <a:rPr lang="en-US" dirty="0" smtClean="0"/>
              <a:t>54%</a:t>
            </a:r>
            <a:endParaRPr lang="en-US" dirty="0"/>
          </a:p>
        </p:txBody>
      </p:sp>
      <p:sp>
        <p:nvSpPr>
          <p:cNvPr id="11" name="Right Brace 10"/>
          <p:cNvSpPr/>
          <p:nvPr/>
        </p:nvSpPr>
        <p:spPr>
          <a:xfrm>
            <a:off x="5181674" y="1676400"/>
            <a:ext cx="228526" cy="18288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5410274" y="2427512"/>
            <a:ext cx="685578" cy="369332"/>
          </a:xfrm>
          <a:prstGeom prst="rect">
            <a:avLst/>
          </a:prstGeom>
          <a:noFill/>
        </p:spPr>
        <p:txBody>
          <a:bodyPr wrap="square" rtlCol="0">
            <a:spAutoFit/>
          </a:bodyPr>
          <a:lstStyle/>
          <a:p>
            <a:r>
              <a:rPr lang="en-US" dirty="0" smtClean="0"/>
              <a:t>46%</a:t>
            </a:r>
            <a:endParaRPr lang="en-US" dirty="0"/>
          </a:p>
        </p:txBody>
      </p:sp>
      <p:sp>
        <p:nvSpPr>
          <p:cNvPr id="13" name="Right Brace 12"/>
          <p:cNvSpPr/>
          <p:nvPr/>
        </p:nvSpPr>
        <p:spPr>
          <a:xfrm>
            <a:off x="6629400" y="1676400"/>
            <a:ext cx="261292" cy="202474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6890766" y="2503714"/>
            <a:ext cx="685578" cy="369332"/>
          </a:xfrm>
          <a:prstGeom prst="rect">
            <a:avLst/>
          </a:prstGeom>
          <a:noFill/>
        </p:spPr>
        <p:txBody>
          <a:bodyPr wrap="square" rtlCol="0">
            <a:spAutoFit/>
          </a:bodyPr>
          <a:lstStyle/>
          <a:p>
            <a:r>
              <a:rPr lang="en-US" dirty="0" smtClean="0"/>
              <a:t>51%</a:t>
            </a:r>
            <a:endParaRPr lang="en-US" dirty="0"/>
          </a:p>
        </p:txBody>
      </p:sp>
      <p:sp>
        <p:nvSpPr>
          <p:cNvPr id="15" name="TextBox 14"/>
          <p:cNvSpPr txBox="1"/>
          <p:nvPr/>
        </p:nvSpPr>
        <p:spPr>
          <a:xfrm>
            <a:off x="2329477" y="2883932"/>
            <a:ext cx="859991" cy="830997"/>
          </a:xfrm>
          <a:prstGeom prst="rect">
            <a:avLst/>
          </a:prstGeom>
          <a:noFill/>
        </p:spPr>
        <p:txBody>
          <a:bodyPr wrap="square" rtlCol="0">
            <a:spAutoFit/>
          </a:bodyPr>
          <a:lstStyle/>
          <a:p>
            <a:r>
              <a:rPr lang="en-US" sz="1600" b="1" dirty="0" smtClean="0"/>
              <a:t>#1 in the nation</a:t>
            </a:r>
            <a:endParaRPr lang="en-US" sz="1600" b="1" dirty="0"/>
          </a:p>
        </p:txBody>
      </p:sp>
      <p:sp>
        <p:nvSpPr>
          <p:cNvPr id="16" name="TextBox 15"/>
          <p:cNvSpPr txBox="1"/>
          <p:nvPr/>
        </p:nvSpPr>
        <p:spPr>
          <a:xfrm>
            <a:off x="3875268" y="3022547"/>
            <a:ext cx="696732" cy="830997"/>
          </a:xfrm>
          <a:prstGeom prst="rect">
            <a:avLst/>
          </a:prstGeom>
          <a:noFill/>
        </p:spPr>
        <p:txBody>
          <a:bodyPr wrap="square" rtlCol="0">
            <a:spAutoFit/>
          </a:bodyPr>
          <a:lstStyle/>
          <a:p>
            <a:r>
              <a:rPr lang="en-US" sz="1600" b="1" dirty="0" smtClean="0"/>
              <a:t>Tied for 1st</a:t>
            </a:r>
            <a:endParaRPr lang="en-US" sz="1600" b="1" dirty="0"/>
          </a:p>
        </p:txBody>
      </p:sp>
      <p:sp>
        <p:nvSpPr>
          <p:cNvPr id="19" name="TextBox 18"/>
          <p:cNvSpPr txBox="1"/>
          <p:nvPr/>
        </p:nvSpPr>
        <p:spPr>
          <a:xfrm>
            <a:off x="5412704" y="3022547"/>
            <a:ext cx="696732" cy="830997"/>
          </a:xfrm>
          <a:prstGeom prst="rect">
            <a:avLst/>
          </a:prstGeom>
          <a:noFill/>
        </p:spPr>
        <p:txBody>
          <a:bodyPr wrap="square" rtlCol="0">
            <a:spAutoFit/>
          </a:bodyPr>
          <a:lstStyle/>
          <a:p>
            <a:r>
              <a:rPr lang="en-US" sz="1600" b="1" dirty="0" smtClean="0"/>
              <a:t>Tied for 1st</a:t>
            </a:r>
            <a:endParaRPr lang="en-US" sz="1600" b="1" dirty="0"/>
          </a:p>
        </p:txBody>
      </p:sp>
      <p:sp>
        <p:nvSpPr>
          <p:cNvPr id="20" name="TextBox 19"/>
          <p:cNvSpPr txBox="1"/>
          <p:nvPr/>
        </p:nvSpPr>
        <p:spPr>
          <a:xfrm>
            <a:off x="6874146" y="2883931"/>
            <a:ext cx="696732" cy="830997"/>
          </a:xfrm>
          <a:prstGeom prst="rect">
            <a:avLst/>
          </a:prstGeom>
          <a:noFill/>
        </p:spPr>
        <p:txBody>
          <a:bodyPr wrap="square" rtlCol="0">
            <a:spAutoFit/>
          </a:bodyPr>
          <a:lstStyle/>
          <a:p>
            <a:r>
              <a:rPr lang="en-US" sz="1600" b="1" dirty="0" smtClean="0"/>
              <a:t>Tied for 1st</a:t>
            </a:r>
            <a:endParaRPr lang="en-US" sz="1600" b="1" dirty="0"/>
          </a:p>
        </p:txBody>
      </p:sp>
      <p:sp>
        <p:nvSpPr>
          <p:cNvPr id="3" name="TextBox 2"/>
          <p:cNvSpPr txBox="1"/>
          <p:nvPr/>
        </p:nvSpPr>
        <p:spPr>
          <a:xfrm>
            <a:off x="7315200" y="3886200"/>
            <a:ext cx="1524000" cy="369332"/>
          </a:xfrm>
          <a:prstGeom prst="rect">
            <a:avLst/>
          </a:prstGeom>
          <a:noFill/>
        </p:spPr>
        <p:txBody>
          <a:bodyPr wrap="square" rtlCol="0">
            <a:spAutoFit/>
          </a:bodyPr>
          <a:lstStyle/>
          <a:p>
            <a:r>
              <a:rPr lang="en-US" dirty="0" smtClean="0"/>
              <a:t>NAEP Levels</a:t>
            </a:r>
            <a:endParaRPr lang="en-US" dirty="0"/>
          </a:p>
        </p:txBody>
      </p:sp>
      <p:sp>
        <p:nvSpPr>
          <p:cNvPr id="18" name="Slide Number Placeholder 17"/>
          <p:cNvSpPr>
            <a:spLocks noGrp="1"/>
          </p:cNvSpPr>
          <p:nvPr>
            <p:ph type="sldNum" sz="quarter" idx="12"/>
          </p:nvPr>
        </p:nvSpPr>
        <p:spPr/>
        <p:txBody>
          <a:bodyPr/>
          <a:lstStyle/>
          <a:p>
            <a:fld id="{BD26C40E-487C-40A4-A841-8174FD7B7142}" type="slidenum">
              <a:rPr lang="en-US" smtClean="0"/>
              <a:pPr/>
              <a:t>15</a:t>
            </a:fld>
            <a:endParaRPr lang="en-US"/>
          </a:p>
        </p:txBody>
      </p:sp>
    </p:spTree>
    <p:extLst>
      <p:ext uri="{BB962C8B-B14F-4D97-AF65-F5344CB8AC3E}">
        <p14:creationId xmlns:p14="http://schemas.microsoft.com/office/powerpoint/2010/main" xmlns="" val="167773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linds(horizontal)">
                                      <p:cBhvr>
                                        <p:cTn id="28" dur="500"/>
                                        <p:tgtEl>
                                          <p:spTgt spid="7"/>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blinds(horizontal)">
                                      <p:cBhvr>
                                        <p:cTn id="33" dur="500"/>
                                        <p:tgtEl>
                                          <p:spTgt spid="1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linds(horizontal)">
                                      <p:cBhvr>
                                        <p:cTn id="36" dur="500"/>
                                        <p:tgtEl>
                                          <p:spTgt spid="16"/>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P spid="11" grpId="0" animBg="1"/>
      <p:bldP spid="12" grpId="0"/>
      <p:bldP spid="13" grpId="0" animBg="1"/>
      <p:bldP spid="14" grpId="0"/>
      <p:bldP spid="15" grpId="0"/>
      <p:bldP spid="16" grpId="0"/>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1143000"/>
          </a:xfrm>
        </p:spPr>
        <p:txBody>
          <a:bodyPr>
            <a:noAutofit/>
          </a:bodyPr>
          <a:lstStyle/>
          <a:p>
            <a:r>
              <a:rPr lang="en-US" sz="2800" dirty="0" smtClean="0"/>
              <a:t>…and Less Like Legacy MCAS Results (2015)</a:t>
            </a:r>
            <a:endParaRPr lang="en-US" sz="2800" dirty="0"/>
          </a:p>
        </p:txBody>
      </p:sp>
      <p:graphicFrame>
        <p:nvGraphicFramePr>
          <p:cNvPr id="8" name="Content Placeholder 7"/>
          <p:cNvGraphicFramePr>
            <a:graphicFrameLocks noGrp="1"/>
          </p:cNvGraphicFramePr>
          <p:nvPr>
            <p:ph idx="1"/>
            <p:extLst/>
          </p:nvPr>
        </p:nvGraphicFramePr>
        <p:xfrm>
          <a:off x="0" y="914400"/>
          <a:ext cx="8763000"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7" name="Footer Placeholder 6"/>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16</a:t>
            </a:fld>
            <a:endParaRPr lang="en-US"/>
          </a:p>
        </p:txBody>
      </p:sp>
    </p:spTree>
    <p:extLst>
      <p:ext uri="{BB962C8B-B14F-4D97-AF65-F5344CB8AC3E}">
        <p14:creationId xmlns:p14="http://schemas.microsoft.com/office/powerpoint/2010/main" xmlns="" val="9231252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Looking Beyond Scores</a:t>
            </a:r>
            <a:endParaRPr lang="en-US" dirty="0"/>
          </a:p>
        </p:txBody>
      </p:sp>
      <p:sp>
        <p:nvSpPr>
          <p:cNvPr id="3" name="Content Placeholder 2"/>
          <p:cNvSpPr>
            <a:spLocks noGrp="1"/>
          </p:cNvSpPr>
          <p:nvPr>
            <p:ph idx="1"/>
          </p:nvPr>
        </p:nvSpPr>
        <p:spPr/>
        <p:txBody>
          <a:bodyPr>
            <a:normAutofit lnSpcReduction="10000"/>
          </a:bodyPr>
          <a:lstStyle/>
          <a:p>
            <a:r>
              <a:rPr lang="en-US" dirty="0" smtClean="0"/>
              <a:t>Scores can identify areas where students need academic support, but scores can also reflect </a:t>
            </a:r>
            <a:r>
              <a:rPr lang="en-US" b="1" dirty="0" smtClean="0"/>
              <a:t>non-academic barriers to learning</a:t>
            </a:r>
            <a:r>
              <a:rPr lang="en-US" dirty="0" smtClean="0"/>
              <a:t>.</a:t>
            </a:r>
          </a:p>
          <a:p>
            <a:r>
              <a:rPr lang="en-US" dirty="0" smtClean="0"/>
              <a:t>ESE and districts continue to work together to:</a:t>
            </a:r>
          </a:p>
          <a:p>
            <a:pPr lvl="1"/>
            <a:r>
              <a:rPr lang="en-US" dirty="0" smtClean="0"/>
              <a:t>teach with poverty in mind,</a:t>
            </a:r>
          </a:p>
          <a:p>
            <a:pPr lvl="1"/>
            <a:r>
              <a:rPr lang="en-US" dirty="0" smtClean="0"/>
              <a:t>build cultural competency, </a:t>
            </a:r>
          </a:p>
          <a:p>
            <a:pPr lvl="1"/>
            <a:r>
              <a:rPr lang="en-US" dirty="0" smtClean="0"/>
              <a:t>address disproportionate and excessive student suspensions, </a:t>
            </a:r>
          </a:p>
          <a:p>
            <a:pPr lvl="1"/>
            <a:r>
              <a:rPr lang="en-US" dirty="0" smtClean="0"/>
              <a:t>support homeless students, and</a:t>
            </a:r>
          </a:p>
          <a:p>
            <a:pPr lvl="1"/>
            <a:r>
              <a:rPr lang="en-US" dirty="0" smtClean="0"/>
              <a:t>make schools safe for vulnerable students, such as LGBTQ students, recent immigrants, and others.</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&amp; the Next-Generation MCAS		</a:t>
            </a:r>
            <a:endParaRPr lang="en-US" dirty="0"/>
          </a:p>
        </p:txBody>
      </p:sp>
      <p:sp>
        <p:nvSpPr>
          <p:cNvPr id="3" name="Content Placeholder 2"/>
          <p:cNvSpPr>
            <a:spLocks noGrp="1"/>
          </p:cNvSpPr>
          <p:nvPr>
            <p:ph idx="1"/>
          </p:nvPr>
        </p:nvSpPr>
        <p:spPr/>
        <p:txBody>
          <a:bodyPr>
            <a:normAutofit/>
          </a:bodyPr>
          <a:lstStyle/>
          <a:p>
            <a:r>
              <a:rPr lang="en-US" dirty="0" smtClean="0"/>
              <a:t>Because of the new assessment, </a:t>
            </a:r>
            <a:r>
              <a:rPr lang="en-US" b="1" dirty="0" smtClean="0"/>
              <a:t>there will not be any new grades K-8 Level 4 schools this year.</a:t>
            </a:r>
          </a:p>
          <a:p>
            <a:r>
              <a:rPr lang="en-US" dirty="0" smtClean="0"/>
              <a:t>Student growth percentiles, which measure how much progress a student made in a year, can still be compared across years.</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Learn More?</a:t>
            </a:r>
            <a:endParaRPr lang="en-US" dirty="0"/>
          </a:p>
        </p:txBody>
      </p:sp>
      <p:sp>
        <p:nvSpPr>
          <p:cNvPr id="3" name="Content Placeholder 2"/>
          <p:cNvSpPr>
            <a:spLocks noGrp="1"/>
          </p:cNvSpPr>
          <p:nvPr>
            <p:ph idx="1"/>
          </p:nvPr>
        </p:nvSpPr>
        <p:spPr/>
        <p:txBody>
          <a:bodyPr>
            <a:normAutofit lnSpcReduction="10000"/>
          </a:bodyPr>
          <a:lstStyle/>
          <a:p>
            <a:r>
              <a:rPr lang="en-US" dirty="0" smtClean="0"/>
              <a:t>MCAS Parents Page </a:t>
            </a:r>
            <a:r>
              <a:rPr lang="en-US" dirty="0" smtClean="0">
                <a:hlinkClick r:id="rId2"/>
              </a:rPr>
              <a:t>http://www.doe.mass.edu/mcas/parents/</a:t>
            </a:r>
            <a:endParaRPr lang="en-US" dirty="0" smtClean="0"/>
          </a:p>
          <a:p>
            <a:pPr lvl="1"/>
            <a:r>
              <a:rPr lang="en-US" dirty="0" smtClean="0"/>
              <a:t>Resources coming soon include: </a:t>
            </a:r>
          </a:p>
          <a:p>
            <a:pPr lvl="2"/>
            <a:r>
              <a:rPr lang="en-US" dirty="0" smtClean="0"/>
              <a:t>Annotated Parent/Guardian Report</a:t>
            </a:r>
          </a:p>
          <a:p>
            <a:pPr lvl="2"/>
            <a:r>
              <a:rPr lang="en-US" dirty="0" smtClean="0"/>
              <a:t>Frequently Asked Questions (FAQs)</a:t>
            </a:r>
          </a:p>
          <a:p>
            <a:pPr lvl="2"/>
            <a:r>
              <a:rPr lang="en-US" dirty="0" smtClean="0"/>
              <a:t>Item Descriptions</a:t>
            </a:r>
          </a:p>
          <a:p>
            <a:endParaRPr lang="en-US" dirty="0" smtClean="0"/>
          </a:p>
          <a:p>
            <a:r>
              <a:rPr lang="en-US" dirty="0" smtClean="0"/>
              <a:t>MCAS Parent Guide (available in several languages): </a:t>
            </a:r>
            <a:r>
              <a:rPr lang="en-US" dirty="0" smtClean="0">
                <a:hlinkClick r:id="rId3"/>
              </a:rPr>
              <a:t>http://www.doe.mass.edu/commissioner/Back-to-School/</a:t>
            </a:r>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pPr>
              <a:buNone/>
            </a:pPr>
            <a:r>
              <a:rPr lang="en-US" dirty="0" smtClean="0"/>
              <a:t>What is the next-generation MCAS?.......	  </a:t>
            </a:r>
            <a:r>
              <a:rPr lang="en-US" b="1" dirty="0" smtClean="0"/>
              <a:t>3</a:t>
            </a:r>
          </a:p>
          <a:p>
            <a:pPr>
              <a:buNone/>
            </a:pPr>
            <a:r>
              <a:rPr lang="en-US" dirty="0" smtClean="0"/>
              <a:t>Score release…………………………………….	  </a:t>
            </a:r>
            <a:r>
              <a:rPr lang="en-US" b="1" dirty="0" smtClean="0"/>
              <a:t>6</a:t>
            </a:r>
          </a:p>
          <a:p>
            <a:pPr>
              <a:buNone/>
            </a:pPr>
            <a:r>
              <a:rPr lang="en-US" dirty="0" smtClean="0"/>
              <a:t>Parent reports…………………………………...	  </a:t>
            </a:r>
            <a:r>
              <a:rPr lang="en-US" b="1" dirty="0" smtClean="0"/>
              <a:t>9</a:t>
            </a:r>
          </a:p>
          <a:p>
            <a:pPr>
              <a:buNone/>
            </a:pPr>
            <a:r>
              <a:rPr lang="en-US" dirty="0" smtClean="0"/>
              <a:t>Projected statewide results………………….</a:t>
            </a:r>
            <a:r>
              <a:rPr lang="en-US" b="1" dirty="0" smtClean="0"/>
              <a:t>	12</a:t>
            </a:r>
          </a:p>
          <a:p>
            <a:pPr>
              <a:buNone/>
            </a:pPr>
            <a:r>
              <a:rPr lang="en-US" dirty="0" smtClean="0"/>
              <a:t>Beyond scores……………………………………	</a:t>
            </a:r>
            <a:r>
              <a:rPr lang="en-US" b="1" dirty="0" smtClean="0"/>
              <a:t>17</a:t>
            </a:r>
          </a:p>
          <a:p>
            <a:pPr>
              <a:buNone/>
            </a:pPr>
            <a:r>
              <a:rPr lang="en-US" dirty="0" smtClean="0"/>
              <a:t>Accountability…………………………………….	</a:t>
            </a:r>
            <a:r>
              <a:rPr lang="en-US" b="1" dirty="0" smtClean="0"/>
              <a:t>18</a:t>
            </a:r>
          </a:p>
          <a:p>
            <a:pPr>
              <a:buNone/>
            </a:pPr>
            <a:r>
              <a:rPr lang="en-US" dirty="0" smtClean="0"/>
              <a:t>Learning more……………………………………	</a:t>
            </a:r>
            <a:r>
              <a:rPr lang="en-US" b="1" dirty="0" smtClean="0"/>
              <a:t>19</a:t>
            </a:r>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Next-Generation MCAS?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Updated version of the nearly 20-year-old MCAS assessment </a:t>
            </a:r>
          </a:p>
          <a:p>
            <a:r>
              <a:rPr lang="en-US" dirty="0" smtClean="0"/>
              <a:t>Focuses on students’ </a:t>
            </a:r>
            <a:r>
              <a:rPr lang="en-US" b="1" dirty="0" smtClean="0"/>
              <a:t>critical thinking abilities</a:t>
            </a:r>
            <a:r>
              <a:rPr lang="en-US" dirty="0" smtClean="0"/>
              <a:t>, </a:t>
            </a:r>
            <a:r>
              <a:rPr lang="en-US" b="1" dirty="0" smtClean="0"/>
              <a:t>application of knowledge</a:t>
            </a:r>
            <a:r>
              <a:rPr lang="en-US" dirty="0" smtClean="0"/>
              <a:t>, and ability to make </a:t>
            </a:r>
            <a:r>
              <a:rPr lang="en-US" b="1" dirty="0" smtClean="0"/>
              <a:t>connections between reading and writing</a:t>
            </a:r>
          </a:p>
          <a:p>
            <a:r>
              <a:rPr lang="en-US" dirty="0" smtClean="0"/>
              <a:t>Gives a </a:t>
            </a:r>
            <a:r>
              <a:rPr lang="en-US" b="1" dirty="0" smtClean="0"/>
              <a:t>clearer signal of readiness </a:t>
            </a:r>
            <a:r>
              <a:rPr lang="en-US" dirty="0" smtClean="0"/>
              <a:t>for the next grade level or college and career </a:t>
            </a:r>
          </a:p>
          <a:p>
            <a:r>
              <a:rPr lang="en-US" dirty="0" smtClean="0"/>
              <a:t>Designed to be given on a </a:t>
            </a:r>
            <a:r>
              <a:rPr lang="en-US" b="1" dirty="0" smtClean="0"/>
              <a:t>computer</a:t>
            </a:r>
            <a:r>
              <a:rPr lang="en-US" dirty="0" smtClean="0"/>
              <a:t> (though paper versions remain available)</a:t>
            </a:r>
          </a:p>
          <a:p>
            <a:r>
              <a:rPr lang="en-US" dirty="0" smtClean="0"/>
              <a:t>First given in </a:t>
            </a:r>
            <a:r>
              <a:rPr lang="en-US" b="1" dirty="0" smtClean="0"/>
              <a:t>spring 2017 </a:t>
            </a:r>
            <a:r>
              <a:rPr lang="en-US" dirty="0" smtClean="0"/>
              <a:t>in grades 3-8 in English language arts and math</a:t>
            </a:r>
          </a:p>
          <a:p>
            <a:r>
              <a:rPr lang="en-US" dirty="0" smtClean="0"/>
              <a:t>Will eventually replace all older (“legacy”) MCAS tests in grades 3-10</a:t>
            </a:r>
          </a:p>
          <a:p>
            <a:pPr lvl="1"/>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3</a:t>
            </a:fld>
            <a:endParaRPr lang="en-US"/>
          </a:p>
        </p:txBody>
      </p:sp>
    </p:spTree>
    <p:extLst>
      <p:ext uri="{BB962C8B-B14F-4D97-AF65-F5344CB8AC3E}">
        <p14:creationId xmlns:p14="http://schemas.microsoft.com/office/powerpoint/2010/main" xmlns="" val="15908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Computer-Based Testing</a:t>
            </a:r>
            <a:endParaRPr lang="en-US" dirty="0"/>
          </a:p>
        </p:txBody>
      </p:sp>
      <p:sp>
        <p:nvSpPr>
          <p:cNvPr id="3" name="Content Placeholder 2"/>
          <p:cNvSpPr>
            <a:spLocks noGrp="1"/>
          </p:cNvSpPr>
          <p:nvPr>
            <p:ph idx="1"/>
          </p:nvPr>
        </p:nvSpPr>
        <p:spPr>
          <a:xfrm>
            <a:off x="609600" y="1524000"/>
            <a:ext cx="7924800" cy="4832350"/>
          </a:xfrm>
        </p:spPr>
        <p:txBody>
          <a:bodyPr>
            <a:normAutofit/>
          </a:bodyPr>
          <a:lstStyle/>
          <a:p>
            <a:r>
              <a:rPr lang="en-US" dirty="0" smtClean="0"/>
              <a:t>Spring 2017:			</a:t>
            </a:r>
          </a:p>
          <a:p>
            <a:pPr lvl="1"/>
            <a:r>
              <a:rPr lang="en-US" dirty="0" smtClean="0"/>
              <a:t>60% of all grades 3-8 students took the test on computers; &gt;93% in grades 4 and 8</a:t>
            </a:r>
          </a:p>
          <a:p>
            <a:r>
              <a:rPr lang="en-US" dirty="0" smtClean="0"/>
              <a:t>Phasing in computer-based testing by grade level</a:t>
            </a:r>
          </a:p>
          <a:p>
            <a:pPr lvl="1"/>
            <a:r>
              <a:rPr lang="en-US" dirty="0" smtClean="0"/>
              <a:t>Spring 2017: Grades 4 and 8 English language arts (ELA) and math</a:t>
            </a:r>
          </a:p>
          <a:p>
            <a:pPr lvl="1"/>
            <a:r>
              <a:rPr lang="en-US" dirty="0" smtClean="0"/>
              <a:t>Spring 2018: Grades 4-5 and 7-8 in ELA and math and grades 5 and 8 in science and tech/eng </a:t>
            </a:r>
            <a:endParaRPr lang="en-US" dirty="0" smtClean="0">
              <a:solidFill>
                <a:srgbClr val="002060"/>
              </a:solidFill>
            </a:endParaRPr>
          </a:p>
          <a:p>
            <a:pPr lvl="1"/>
            <a:r>
              <a:rPr lang="en-US" dirty="0" smtClean="0">
                <a:solidFill>
                  <a:srgbClr val="002060"/>
                </a:solidFill>
              </a:rPr>
              <a:t>Spring 2019: All tests in grades 3-8, grade 10 ELA and math</a:t>
            </a:r>
          </a:p>
          <a:p>
            <a:pPr lvl="2"/>
            <a:endParaRPr lang="en-US" dirty="0">
              <a:solidFill>
                <a:srgbClr val="FF0000"/>
              </a:solidFill>
            </a:endParaRPr>
          </a:p>
          <a:p>
            <a:endParaRPr lang="en-US" dirty="0" smtClean="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pic>
        <p:nvPicPr>
          <p:cNvPr id="1029" name="Picture 5" descr="C:\Users\jreis\AppData\Local\Microsoft\Windows\Temporary Internet Files\Content.IE5\LQ1Y4YA2\large-computer-screen-keyboard-mouse-icon-166.6-15900[1].gif"/>
          <p:cNvPicPr>
            <a:picLocks noChangeAspect="1" noChangeArrowheads="1"/>
          </p:cNvPicPr>
          <p:nvPr/>
        </p:nvPicPr>
        <p:blipFill>
          <a:blip r:embed="rId2" cstate="print"/>
          <a:srcRect/>
          <a:stretch>
            <a:fillRect/>
          </a:stretch>
        </p:blipFill>
        <p:spPr bwMode="auto">
          <a:xfrm>
            <a:off x="7010400" y="533400"/>
            <a:ext cx="1387668" cy="1447800"/>
          </a:xfrm>
          <a:prstGeom prst="rect">
            <a:avLst/>
          </a:prstGeom>
          <a:noFill/>
        </p:spPr>
      </p:pic>
      <p:sp>
        <p:nvSpPr>
          <p:cNvPr id="7" name="Slide Number Placeholder 6"/>
          <p:cNvSpPr>
            <a:spLocks noGrp="1"/>
          </p:cNvSpPr>
          <p:nvPr>
            <p:ph type="sldNum" sz="quarter" idx="12"/>
          </p:nvPr>
        </p:nvSpPr>
        <p:spPr/>
        <p:txBody>
          <a:bodyPr/>
          <a:lstStyle/>
          <a:p>
            <a:fld id="{BD26C40E-487C-40A4-A841-8174FD7B7142}" type="slidenum">
              <a:rPr lang="en-US" smtClean="0"/>
              <a:pPr/>
              <a:t>4</a:t>
            </a:fld>
            <a:endParaRPr lang="en-US"/>
          </a:p>
        </p:txBody>
      </p:sp>
    </p:spTree>
    <p:extLst>
      <p:ext uri="{BB962C8B-B14F-4D97-AF65-F5344CB8AC3E}">
        <p14:creationId xmlns:p14="http://schemas.microsoft.com/office/powerpoint/2010/main" xmlns="" val="4182713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Equating of Computer- and Paper-Based Test Forms</a:t>
            </a:r>
            <a:endParaRPr lang="en-US" sz="3600" dirty="0"/>
          </a:p>
        </p:txBody>
      </p:sp>
      <p:sp>
        <p:nvSpPr>
          <p:cNvPr id="3" name="Content Placeholder 2"/>
          <p:cNvSpPr>
            <a:spLocks noGrp="1"/>
          </p:cNvSpPr>
          <p:nvPr>
            <p:ph idx="1"/>
          </p:nvPr>
        </p:nvSpPr>
        <p:spPr>
          <a:xfrm>
            <a:off x="609600" y="1676400"/>
            <a:ext cx="8077200" cy="4572000"/>
          </a:xfrm>
        </p:spPr>
        <p:txBody>
          <a:bodyPr>
            <a:normAutofit/>
          </a:bodyPr>
          <a:lstStyle/>
          <a:p>
            <a:r>
              <a:rPr lang="en-US" sz="2400" dirty="0" smtClean="0"/>
              <a:t>Ensure fairness regardless of test form (computer or paper)</a:t>
            </a:r>
          </a:p>
          <a:p>
            <a:r>
              <a:rPr lang="en-US" sz="2400" dirty="0" smtClean="0"/>
              <a:t>Applied in grades where schools could choose to administer computer-based or paper-based tests (grades 3, 5, 6, and 7)</a:t>
            </a:r>
          </a:p>
          <a:p>
            <a:pPr lvl="0"/>
            <a:r>
              <a:rPr lang="en-US" sz="2400" dirty="0" smtClean="0"/>
              <a:t>Used </a:t>
            </a:r>
            <a:r>
              <a:rPr lang="en-US" sz="2400" dirty="0"/>
              <a:t>the results </a:t>
            </a:r>
            <a:r>
              <a:rPr lang="en-US" sz="2400" dirty="0" smtClean="0"/>
              <a:t>from parts </a:t>
            </a:r>
            <a:r>
              <a:rPr lang="en-US" sz="2400" dirty="0"/>
              <a:t>of the test that are </a:t>
            </a:r>
            <a:r>
              <a:rPr lang="en-US" sz="2400" b="1" dirty="0"/>
              <a:t>similar </a:t>
            </a:r>
            <a:r>
              <a:rPr lang="en-US" sz="2400" dirty="0"/>
              <a:t>to </a:t>
            </a:r>
            <a:r>
              <a:rPr lang="en-US" sz="2400" dirty="0" smtClean="0"/>
              <a:t>help adjust the scoring on parts </a:t>
            </a:r>
            <a:r>
              <a:rPr lang="en-US" sz="2400" dirty="0"/>
              <a:t>of the test </a:t>
            </a:r>
            <a:r>
              <a:rPr lang="en-US" sz="2400" dirty="0" smtClean="0"/>
              <a:t>that vary by format.</a:t>
            </a:r>
            <a:endParaRPr lang="en-US" sz="2400" dirty="0"/>
          </a:p>
        </p:txBody>
      </p:sp>
      <p:pic>
        <p:nvPicPr>
          <p:cNvPr id="2050" name="Picture 2" descr="C:\Users\jreis\AppData\Local\Microsoft\Windows\Temporary Internet Files\Content.IE5\LQ1Y4YA2\large-computer-screen-keyboard-mouse-icon-166.6-15900[1].gif"/>
          <p:cNvPicPr>
            <a:picLocks noChangeAspect="1" noChangeArrowheads="1"/>
          </p:cNvPicPr>
          <p:nvPr/>
        </p:nvPicPr>
        <p:blipFill>
          <a:blip r:embed="rId2" cstate="print"/>
          <a:srcRect/>
          <a:stretch>
            <a:fillRect/>
          </a:stretch>
        </p:blipFill>
        <p:spPr bwMode="auto">
          <a:xfrm>
            <a:off x="4648200" y="4953000"/>
            <a:ext cx="1219200" cy="1272032"/>
          </a:xfrm>
          <a:prstGeom prst="rect">
            <a:avLst/>
          </a:prstGeom>
          <a:noFill/>
        </p:spPr>
      </p:pic>
      <p:pic>
        <p:nvPicPr>
          <p:cNvPr id="2053" name="Picture 5" descr="C:\Users\jreis\AppData\Local\Microsoft\Windows\Temporary Internet Files\Content.IE5\AI05V8HB\fc_equalto_41709_lg[1].gif"/>
          <p:cNvPicPr>
            <a:picLocks noChangeAspect="1" noChangeArrowheads="1"/>
          </p:cNvPicPr>
          <p:nvPr/>
        </p:nvPicPr>
        <p:blipFill>
          <a:blip r:embed="rId3" cstate="print"/>
          <a:srcRect/>
          <a:stretch>
            <a:fillRect/>
          </a:stretch>
        </p:blipFill>
        <p:spPr bwMode="auto">
          <a:xfrm>
            <a:off x="3581400" y="4953000"/>
            <a:ext cx="896169" cy="1160148"/>
          </a:xfrm>
          <a:prstGeom prst="rect">
            <a:avLst/>
          </a:prstGeom>
          <a:noFill/>
        </p:spPr>
      </p:pic>
      <p:pic>
        <p:nvPicPr>
          <p:cNvPr id="2054" name="Picture 6" descr="C:\Users\jreis\AppData\Local\Microsoft\Windows\Temporary Internet Files\Content.IE5\W87P6DSM\pencil[1].jpg"/>
          <p:cNvPicPr>
            <a:picLocks noChangeAspect="1" noChangeArrowheads="1"/>
          </p:cNvPicPr>
          <p:nvPr/>
        </p:nvPicPr>
        <p:blipFill>
          <a:blip r:embed="rId4" cstate="print"/>
          <a:srcRect/>
          <a:stretch>
            <a:fillRect/>
          </a:stretch>
        </p:blipFill>
        <p:spPr bwMode="auto">
          <a:xfrm>
            <a:off x="2286000" y="5029200"/>
            <a:ext cx="1143000" cy="1216639"/>
          </a:xfrm>
          <a:prstGeom prst="rect">
            <a:avLst/>
          </a:prstGeom>
          <a:noFill/>
        </p:spPr>
      </p:pic>
      <p:sp>
        <p:nvSpPr>
          <p:cNvPr id="8" name="Footer Placeholder 7"/>
          <p:cNvSpPr>
            <a:spLocks noGrp="1"/>
          </p:cNvSpPr>
          <p:nvPr>
            <p:ph type="ftr" sz="quarter" idx="11"/>
          </p:nvPr>
        </p:nvSpPr>
        <p:spPr/>
        <p:txBody>
          <a:bodyPr/>
          <a:lstStyle/>
          <a:p>
            <a:r>
              <a:rPr lang="en-US" smtClean="0"/>
              <a:t>Massachusetts Department of Elementary and Secondary Education</a:t>
            </a:r>
            <a:endParaRPr lang="en-US"/>
          </a:p>
        </p:txBody>
      </p:sp>
      <p:sp>
        <p:nvSpPr>
          <p:cNvPr id="9" name="Slide Number Placeholder 8"/>
          <p:cNvSpPr>
            <a:spLocks noGrp="1"/>
          </p:cNvSpPr>
          <p:nvPr>
            <p:ph type="sldNum" sz="quarter" idx="12"/>
          </p:nvPr>
        </p:nvSpPr>
        <p:spPr/>
        <p:txBody>
          <a:bodyPr/>
          <a:lstStyle/>
          <a:p>
            <a:fld id="{BD26C40E-487C-40A4-A841-8174FD7B7142}" type="slidenum">
              <a:rPr lang="en-US" smtClean="0"/>
              <a:pPr/>
              <a:t>5</a:t>
            </a:fld>
            <a:endParaRPr lang="en-US"/>
          </a:p>
        </p:txBody>
      </p:sp>
    </p:spTree>
    <p:extLst>
      <p:ext uri="{BB962C8B-B14F-4D97-AF65-F5344CB8AC3E}">
        <p14:creationId xmlns="" xmlns:p14="http://schemas.microsoft.com/office/powerpoint/2010/main" val="187738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Scores Are Being Released This Month for Tests Students Took in Spring 2017</a:t>
            </a:r>
            <a:endParaRPr lang="en-US" sz="3200" dirty="0"/>
          </a:p>
        </p:txBody>
      </p:sp>
      <p:sp>
        <p:nvSpPr>
          <p:cNvPr id="7" name="Content Placeholder 6"/>
          <p:cNvSpPr>
            <a:spLocks noGrp="1"/>
          </p:cNvSpPr>
          <p:nvPr>
            <p:ph sz="half" idx="2"/>
          </p:nvPr>
        </p:nvSpPr>
        <p:spPr>
          <a:xfrm>
            <a:off x="762000" y="1524000"/>
            <a:ext cx="7315200" cy="4525963"/>
          </a:xfrm>
        </p:spPr>
        <p:txBody>
          <a:bodyPr>
            <a:normAutofit/>
          </a:bodyPr>
          <a:lstStyle/>
          <a:p>
            <a:r>
              <a:rPr lang="en-US" dirty="0" smtClean="0"/>
              <a:t>Next-Gen MCAS</a:t>
            </a:r>
          </a:p>
          <a:p>
            <a:pPr lvl="1"/>
            <a:r>
              <a:rPr lang="en-US" dirty="0" smtClean="0"/>
              <a:t>English language arts and math, grades 3-8</a:t>
            </a:r>
          </a:p>
          <a:p>
            <a:r>
              <a:rPr lang="en-US" dirty="0" smtClean="0"/>
              <a:t>Legacy MCAS</a:t>
            </a:r>
          </a:p>
          <a:p>
            <a:pPr lvl="1"/>
            <a:r>
              <a:rPr lang="en-US" dirty="0" smtClean="0"/>
              <a:t>Science and tech/eng in grades 5 and 8</a:t>
            </a:r>
          </a:p>
          <a:p>
            <a:pPr lvl="1"/>
            <a:r>
              <a:rPr lang="en-US" dirty="0" smtClean="0"/>
              <a:t>All high school MCAS (English language arts, math, and science and tech/eng)</a:t>
            </a:r>
            <a:endParaRPr lang="en-US" dirty="0"/>
          </a:p>
        </p:txBody>
      </p:sp>
      <p:sp>
        <p:nvSpPr>
          <p:cNvPr id="4" name="Footer Placeholder 3"/>
          <p:cNvSpPr>
            <a:spLocks noGrp="1"/>
          </p:cNvSpPr>
          <p:nvPr>
            <p:ph type="ftr" sz="quarter" idx="11"/>
          </p:nvPr>
        </p:nvSpPr>
        <p:spPr/>
        <p:txBody>
          <a:bodyPr/>
          <a:lstStyle/>
          <a:p>
            <a:r>
              <a:rPr lang="en-US" smtClean="0"/>
              <a:t>Massachusetts Department of Elementary and Secondary Education</a:t>
            </a:r>
            <a:endParaRPr lang="en-US"/>
          </a:p>
        </p:txBody>
      </p:sp>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will the scores look like?</a:t>
            </a:r>
            <a:endParaRPr lang="en-US" dirty="0"/>
          </a:p>
        </p:txBody>
      </p:sp>
      <p:sp>
        <p:nvSpPr>
          <p:cNvPr id="8" name="Content Placeholder 7"/>
          <p:cNvSpPr>
            <a:spLocks noGrp="1"/>
          </p:cNvSpPr>
          <p:nvPr>
            <p:ph idx="1"/>
          </p:nvPr>
        </p:nvSpPr>
        <p:spPr/>
        <p:txBody>
          <a:bodyPr/>
          <a:lstStyle/>
          <a:p>
            <a:r>
              <a:rPr lang="en-US" dirty="0" smtClean="0"/>
              <a:t>Achievement levels</a:t>
            </a:r>
          </a:p>
          <a:p>
            <a:r>
              <a:rPr lang="en-US" dirty="0" smtClean="0"/>
              <a:t>Parent report</a:t>
            </a:r>
          </a:p>
          <a:p>
            <a:r>
              <a:rPr lang="en-US" dirty="0" smtClean="0"/>
              <a:t>Aggregate results for schools, districts, and the state</a:t>
            </a:r>
            <a:endParaRPr lang="en-US" dirty="0"/>
          </a:p>
        </p:txBody>
      </p:sp>
      <p:sp>
        <p:nvSpPr>
          <p:cNvPr id="5" name="Footer Placeholder 4"/>
          <p:cNvSpPr>
            <a:spLocks noGrp="1"/>
          </p:cNvSpPr>
          <p:nvPr>
            <p:ph type="ftr" sz="quarter" idx="11"/>
          </p:nvPr>
        </p:nvSpPr>
        <p:spPr/>
        <p:txBody>
          <a:bodyPr/>
          <a:lstStyle/>
          <a:p>
            <a:r>
              <a:rPr lang="en-US" smtClean="0"/>
              <a:t>Massachusetts Department of Elementary and Secondary Education</a:t>
            </a:r>
            <a:endParaRPr lang="en-US"/>
          </a:p>
        </p:txBody>
      </p:sp>
      <p:sp>
        <p:nvSpPr>
          <p:cNvPr id="6" name="Slide Number Placeholder 5"/>
          <p:cNvSpPr>
            <a:spLocks noGrp="1"/>
          </p:cNvSpPr>
          <p:nvPr>
            <p:ph type="sldNum" sz="quarter" idx="12"/>
          </p:nvPr>
        </p:nvSpPr>
        <p:spPr/>
        <p:txBody>
          <a:bodyPr/>
          <a:lstStyle/>
          <a:p>
            <a:fld id="{BD26C40E-487C-40A4-A841-8174FD7B7142}"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914400"/>
          </a:xfrm>
        </p:spPr>
        <p:txBody>
          <a:bodyPr>
            <a:normAutofit/>
          </a:bodyPr>
          <a:lstStyle/>
          <a:p>
            <a:r>
              <a:rPr lang="en-US" sz="3600" dirty="0" smtClean="0"/>
              <a:t>MCAS Achievement Levels</a:t>
            </a:r>
            <a:endParaRPr lang="en-US" sz="3600" dirty="0"/>
          </a:p>
        </p:txBody>
      </p:sp>
      <p:sp>
        <p:nvSpPr>
          <p:cNvPr id="3" name="Content Placeholder 2"/>
          <p:cNvSpPr>
            <a:spLocks noGrp="1"/>
          </p:cNvSpPr>
          <p:nvPr>
            <p:ph idx="1"/>
          </p:nvPr>
        </p:nvSpPr>
        <p:spPr>
          <a:xfrm>
            <a:off x="381000" y="1371600"/>
            <a:ext cx="3733800" cy="5257800"/>
          </a:xfrm>
        </p:spPr>
        <p:txBody>
          <a:bodyPr>
            <a:normAutofit fontScale="70000" lnSpcReduction="20000"/>
          </a:bodyPr>
          <a:lstStyle/>
          <a:p>
            <a:pPr marL="0">
              <a:buNone/>
            </a:pPr>
            <a:r>
              <a:rPr lang="en-US" dirty="0" smtClean="0">
                <a:solidFill>
                  <a:srgbClr val="0D1969"/>
                </a:solidFill>
              </a:rPr>
              <a:t>Advanced</a:t>
            </a:r>
          </a:p>
          <a:p>
            <a:pPr marL="0">
              <a:buNone/>
            </a:pPr>
            <a:r>
              <a:rPr lang="en-US" sz="2300" dirty="0" smtClean="0"/>
              <a:t>Students at this level demonstrate a comprehensive and in-depth understanding of rigorous subject matter, and provide sophisticated solutions to complex problems. </a:t>
            </a:r>
          </a:p>
          <a:p>
            <a:pPr marL="0"/>
            <a:endParaRPr lang="en-US" sz="1100" dirty="0" smtClean="0"/>
          </a:p>
          <a:p>
            <a:pPr marL="0">
              <a:buNone/>
            </a:pPr>
            <a:r>
              <a:rPr lang="en-US" dirty="0" smtClean="0">
                <a:solidFill>
                  <a:srgbClr val="0D1969"/>
                </a:solidFill>
              </a:rPr>
              <a:t>Proficient</a:t>
            </a:r>
            <a:r>
              <a:rPr lang="en-US" dirty="0" smtClean="0"/>
              <a:t/>
            </a:r>
            <a:br>
              <a:rPr lang="en-US" dirty="0" smtClean="0"/>
            </a:br>
            <a:r>
              <a:rPr lang="en-US" sz="2300" dirty="0" smtClean="0"/>
              <a:t>Students at this level demonstrate a solid understanding of challenging subject matter and solve a wide variety of problems. </a:t>
            </a:r>
          </a:p>
          <a:p>
            <a:pPr marL="0"/>
            <a:endParaRPr lang="en-US" sz="1100" dirty="0" smtClean="0"/>
          </a:p>
          <a:p>
            <a:pPr marL="0">
              <a:buNone/>
            </a:pPr>
            <a:r>
              <a:rPr lang="en-US" dirty="0" smtClean="0">
                <a:solidFill>
                  <a:srgbClr val="0D1969"/>
                </a:solidFill>
              </a:rPr>
              <a:t>Needs Improvement</a:t>
            </a:r>
            <a:r>
              <a:rPr lang="en-US" sz="1100" dirty="0" smtClean="0"/>
              <a:t/>
            </a:r>
            <a:br>
              <a:rPr lang="en-US" sz="1100" dirty="0" smtClean="0"/>
            </a:br>
            <a:r>
              <a:rPr lang="en-US" sz="2300" dirty="0" smtClean="0"/>
              <a:t>Students at this level demonstrate a partial understanding of subject matter and solve some simple problems.</a:t>
            </a:r>
          </a:p>
          <a:p>
            <a:pPr marL="0">
              <a:buNone/>
            </a:pPr>
            <a:endParaRPr lang="en-US" sz="1100" dirty="0" smtClean="0"/>
          </a:p>
          <a:p>
            <a:pPr marL="0">
              <a:buNone/>
            </a:pPr>
            <a:r>
              <a:rPr lang="en-US" dirty="0" smtClean="0">
                <a:solidFill>
                  <a:srgbClr val="0D1969"/>
                </a:solidFill>
              </a:rPr>
              <a:t>Warning</a:t>
            </a:r>
            <a:r>
              <a:rPr lang="en-US" dirty="0" smtClean="0"/>
              <a:t/>
            </a:r>
            <a:br>
              <a:rPr lang="en-US" dirty="0" smtClean="0"/>
            </a:br>
            <a:r>
              <a:rPr lang="en-US" sz="2300" dirty="0" smtClean="0"/>
              <a:t>Students at this level demonstrate a minimal understanding of subject matter and do not solve simple problems. </a:t>
            </a:r>
          </a:p>
          <a:p>
            <a:endParaRPr lang="en-US" dirty="0" smtClean="0"/>
          </a:p>
        </p:txBody>
      </p:sp>
      <p:sp>
        <p:nvSpPr>
          <p:cNvPr id="6" name="Content Placeholder 2"/>
          <p:cNvSpPr txBox="1">
            <a:spLocks/>
          </p:cNvSpPr>
          <p:nvPr/>
        </p:nvSpPr>
        <p:spPr>
          <a:xfrm>
            <a:off x="4191000" y="1371600"/>
            <a:ext cx="4953000" cy="5486400"/>
          </a:xfrm>
          <a:prstGeom prst="rect">
            <a:avLst/>
          </a:prstGeom>
        </p:spPr>
        <p:txBody>
          <a:bodyPr vert="horz" lIns="91440" tIns="45720" rIns="91440" bIns="45720" rtlCol="0">
            <a:normAutofit fontScale="62500" lnSpcReduction="20000"/>
          </a:bodyPr>
          <a:lstStyle/>
          <a:p>
            <a:pPr lvl="0" indent="-342900">
              <a:spcBef>
                <a:spcPct val="20000"/>
              </a:spcBef>
              <a:buClr>
                <a:schemeClr val="accent1"/>
              </a:buClr>
            </a:pPr>
            <a:r>
              <a:rPr kumimoji="0" lang="en-US" sz="3200" b="1" i="0" u="none" strike="noStrike" kern="1200" cap="none" spc="0" normalizeH="0" noProof="0" dirty="0" smtClean="0">
                <a:ln>
                  <a:noFill/>
                </a:ln>
                <a:solidFill>
                  <a:srgbClr val="0D1969"/>
                </a:solidFill>
                <a:effectLst/>
                <a:uLnTx/>
                <a:uFillTx/>
                <a:latin typeface="Tahoma" pitchFamily="34" charset="0"/>
                <a:ea typeface="Tahoma" pitchFamily="34" charset="0"/>
                <a:cs typeface="Tahoma" pitchFamily="34" charset="0"/>
              </a:rPr>
              <a:t>Exceeding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exceeded grade-level expectations by demonstrating mastery of the subject matter.</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met grade-level expectations and is academically on track to succeed in the current grade in this subject.</a:t>
            </a:r>
            <a:endParaRPr kumimoji="0" lang="en-US" sz="26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1100" b="0"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kumimoji="0" lang="en-US" sz="3200" b="1" i="0" u="none" strike="noStrike" kern="1200" cap="none" spc="0" normalizeH="0" baseline="0" noProof="0" dirty="0" smtClean="0">
                <a:ln>
                  <a:noFill/>
                </a:ln>
                <a:solidFill>
                  <a:srgbClr val="0D1969"/>
                </a:solidFill>
                <a:effectLst/>
                <a:uLnTx/>
                <a:uFillTx/>
                <a:latin typeface="Tahoma" pitchFamily="34" charset="0"/>
                <a:ea typeface="Tahoma" pitchFamily="34" charset="0"/>
                <a:cs typeface="Tahoma" pitchFamily="34" charset="0"/>
              </a:rPr>
              <a:t>Partially Meeting Expectations</a:t>
            </a:r>
            <a: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11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partially met grade-level expectations in this subject. </a:t>
            </a:r>
            <a:r>
              <a:rPr lang="en-US" sz="2600" dirty="0" smtClean="0">
                <a:solidFill>
                  <a:srgbClr val="C00000"/>
                </a:solidFill>
              </a:rPr>
              <a:t>The school, in consultation with the student's parent/guardian, should consider whether the student needs additional academic assistance to succeed in this subject.</a:t>
            </a:r>
            <a:endParaRPr kumimoji="0" lang="en-US" sz="260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None/>
              <a:tabLst/>
              <a:defRPr/>
            </a:pPr>
            <a:endParaRPr kumimoji="0" lang="en-US" sz="13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a:p>
            <a:pPr lvl="0" indent="-342900">
              <a:spcBef>
                <a:spcPct val="20000"/>
              </a:spcBef>
              <a:buClr>
                <a:schemeClr val="accent1"/>
              </a:buClr>
            </a:pPr>
            <a:r>
              <a:rPr lang="en-US" sz="3200" b="1" dirty="0" smtClean="0">
                <a:solidFill>
                  <a:srgbClr val="0D1969"/>
                </a:solidFill>
                <a:latin typeface="Tahoma" pitchFamily="34" charset="0"/>
                <a:ea typeface="Tahoma" pitchFamily="34" charset="0"/>
                <a:cs typeface="Tahoma" pitchFamily="34" charset="0"/>
              </a:rPr>
              <a:t>Not Meeting Expectations</a:t>
            </a:r>
            <a: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
            </a:r>
            <a:br>
              <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br>
            <a:r>
              <a:rPr lang="en-US" sz="2600" dirty="0" smtClean="0"/>
              <a:t>A student who performed at this level did not meet grade-level expectations in this subject. </a:t>
            </a:r>
            <a:r>
              <a:rPr lang="en-US" sz="2600" dirty="0" smtClean="0">
                <a:solidFill>
                  <a:srgbClr val="C00000"/>
                </a:solidFill>
              </a:rPr>
              <a:t>The school, in consultation with the student's parent/guardian, should determine the coordinated academic assistance and/or additional instruction the student needs to succeed in this subject.</a:t>
            </a:r>
            <a:endParaRPr kumimoji="0" lang="en-US" sz="2600" b="0" i="0" u="none" strike="noStrike" kern="1200" cap="none" spc="0" normalizeH="0" baseline="0" noProof="0" dirty="0" smtClean="0">
              <a:ln>
                <a:noFill/>
              </a:ln>
              <a:solidFill>
                <a:srgbClr val="C00000"/>
              </a:solidFill>
              <a:effectLst/>
              <a:uLnTx/>
              <a:uFillTx/>
              <a:latin typeface="Tahoma" pitchFamily="34" charset="0"/>
              <a:ea typeface="Tahoma" pitchFamily="34" charset="0"/>
              <a:cs typeface="Tahoma" pitchFamily="34" charset="0"/>
            </a:endParaRPr>
          </a:p>
          <a:p>
            <a:pPr marL="342900" marR="0" lvl="0" indent="-3429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endParaRPr kumimoji="0" lang="en-US" sz="28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sp>
        <p:nvSpPr>
          <p:cNvPr id="5" name="Content Placeholder 2"/>
          <p:cNvSpPr txBox="1">
            <a:spLocks/>
          </p:cNvSpPr>
          <p:nvPr/>
        </p:nvSpPr>
        <p:spPr>
          <a:xfrm>
            <a:off x="457200" y="876300"/>
            <a:ext cx="33528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Legacy</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
        <p:nvSpPr>
          <p:cNvPr id="7" name="Content Placeholder 2"/>
          <p:cNvSpPr txBox="1">
            <a:spLocks/>
          </p:cNvSpPr>
          <p:nvPr/>
        </p:nvSpPr>
        <p:spPr>
          <a:xfrm>
            <a:off x="4267200" y="876300"/>
            <a:ext cx="3810000" cy="457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rPr>
              <a:t>Next-generation</a:t>
            </a:r>
            <a:endParaRPr kumimoji="0" lang="en-US" sz="2400" b="0"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xmlns="" val="377808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304800" y="304800"/>
            <a:ext cx="8556867" cy="6382316"/>
          </a:xfrm>
          <a:prstGeom prst="rect">
            <a:avLst/>
          </a:prstGeom>
        </p:spPr>
      </p:pic>
      <p:sp>
        <p:nvSpPr>
          <p:cNvPr id="5" name="Slide Number Placeholder 4"/>
          <p:cNvSpPr>
            <a:spLocks noGrp="1"/>
          </p:cNvSpPr>
          <p:nvPr>
            <p:ph type="sldNum" sz="quarter" idx="12"/>
          </p:nvPr>
        </p:nvSpPr>
        <p:spPr>
          <a:xfrm>
            <a:off x="8328267" y="6229916"/>
            <a:ext cx="533400" cy="457200"/>
          </a:xfrm>
        </p:spPr>
        <p:txBody>
          <a:bodyPr/>
          <a:lstStyle/>
          <a:p>
            <a:fld id="{BD26C40E-487C-40A4-A841-8174FD7B7142}" type="slidenum">
              <a:rPr lang="en-US" smtClean="0"/>
              <a:pPr/>
              <a:t>9</a:t>
            </a:fld>
            <a:endParaRPr lang="en-US" dirty="0"/>
          </a:p>
        </p:txBody>
      </p:sp>
    </p:spTree>
    <p:extLst>
      <p:ext uri="{BB962C8B-B14F-4D97-AF65-F5344CB8AC3E}">
        <p14:creationId xmlns:p14="http://schemas.microsoft.com/office/powerpoint/2010/main" xmlns="" val="26474736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007_ESE_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2007_ESE_Template</Template>
  <TotalTime>4143</TotalTime>
  <Words>1166</Words>
  <Application>Microsoft Office PowerPoint</Application>
  <PresentationFormat>On-screen Show (4:3)</PresentationFormat>
  <Paragraphs>150</Paragraphs>
  <Slides>19</Slides>
  <Notes>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2007_ESE_Template</vt:lpstr>
      <vt:lpstr>Understanding the Next-Generation MCAS </vt:lpstr>
      <vt:lpstr>Contents</vt:lpstr>
      <vt:lpstr>What is the Next-Generation MCAS?</vt:lpstr>
      <vt:lpstr>Computer-Based Testing</vt:lpstr>
      <vt:lpstr>Equating of Computer- and Paper-Based Test Forms</vt:lpstr>
      <vt:lpstr>Scores Are Being Released This Month for Tests Students Took in Spring 2017</vt:lpstr>
      <vt:lpstr>What will the scores look like?</vt:lpstr>
      <vt:lpstr>MCAS Achievement Levels</vt:lpstr>
      <vt:lpstr>Slide 9</vt:lpstr>
      <vt:lpstr>Slide 10</vt:lpstr>
      <vt:lpstr>Why Did My Child Score Proficient on the Older MCAS but Only Partially Meeting Expectations This Year?</vt:lpstr>
      <vt:lpstr>Projected Statewide 2017 Results for Grades 3-8 ELA and Math: Percent of students in each achievement level</vt:lpstr>
      <vt:lpstr>Interpreting the Projected Results (Part 1)</vt:lpstr>
      <vt:lpstr>Interpreting the Projected Results (Part 2)</vt:lpstr>
      <vt:lpstr>Projected Next-Gen MCAS Results Look More Like Massachusetts’s 2015 NAEP Results…</vt:lpstr>
      <vt:lpstr>…and Less Like Legacy MCAS Results (2015)</vt:lpstr>
      <vt:lpstr>Looking Beyond Scores</vt:lpstr>
      <vt:lpstr>Accountability &amp; the Next-Generation MCAS  </vt:lpstr>
      <vt:lpstr>How Do I Learn More?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Michol Stapel</dc:creator>
  <cp:lastModifiedBy>jreis</cp:lastModifiedBy>
  <cp:revision>471</cp:revision>
  <dcterms:created xsi:type="dcterms:W3CDTF">2017-08-01T17:27:06Z</dcterms:created>
  <dcterms:modified xsi:type="dcterms:W3CDTF">2017-10-18T17:40:10Z</dcterms:modified>
</cp:coreProperties>
</file>